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9144000" cy="5143500" type="screen16x9"/>
  <p:notesSz cx="6858000" cy="9144000"/>
  <p:embeddedFontLst>
    <p:embeddedFont>
      <p:font typeface="Albert Sans" pitchFamily="2" charset="77"/>
      <p:regular r:id="rId16"/>
      <p:bold r:id="rId17"/>
      <p:italic r:id="rId18"/>
      <p:boldItalic r:id="rId19"/>
    </p:embeddedFont>
    <p:embeddedFont>
      <p:font typeface="Albert Sans Light" pitchFamily="2" charset="77"/>
      <p:regular r:id="rId20"/>
      <p:bold r:id="rId21"/>
      <p:italic r:id="rId22"/>
      <p:boldItalic r:id="rId23"/>
    </p:embeddedFont>
    <p:embeddedFont>
      <p:font typeface="Nunito Light" panose="020F0302020204030204" pitchFamily="34" charset="0"/>
      <p:regular r:id="rId24"/>
      <p:italic r:id="rId25"/>
    </p:embeddedFont>
    <p:embeddedFont>
      <p:font typeface="Open Sans" panose="020B0606030504020204" pitchFamily="34" charset="0"/>
      <p:regular r:id="rId26"/>
      <p:bold r:id="rId27"/>
      <p:italic r:id="rId28"/>
      <p:boldItalic r:id="rId29"/>
    </p:embeddedFont>
    <p:embeddedFont>
      <p:font typeface="Raleway" pitchFamily="2" charset="77"/>
      <p:regular r:id="rId30"/>
      <p:bold r:id="rId31"/>
      <p:italic r:id="rId32"/>
      <p:boldItalic r:id="rId33"/>
    </p:embeddedFont>
    <p:embeddedFont>
      <p:font typeface="Syne" pitchFamily="2" charset="77"/>
      <p:regular r:id="rId34"/>
      <p:bold r:id="rId35"/>
    </p:embeddedFont>
    <p:embeddedFont>
      <p:font typeface="Syne Medium" pitchFamily="2" charset="77"/>
      <p:regular r:id="rId36"/>
      <p:bold r:id="rId37"/>
    </p:embeddedFont>
    <p:embeddedFont>
      <p:font typeface="Syne SemiBold" pitchFamily="2" charset="77"/>
      <p:regular r:id="rId38"/>
      <p:bold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5ABDD2E-055E-4647-9917-61D6ADB0EDF7}">
  <a:tblStyle styleId="{95ABDD2E-055E-4647-9917-61D6ADB0EDF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511"/>
    <p:restoredTop sz="94719"/>
  </p:normalViewPr>
  <p:slideViewPr>
    <p:cSldViewPr snapToGrid="0">
      <p:cViewPr>
        <p:scale>
          <a:sx n="125" d="100"/>
          <a:sy n="125" d="100"/>
        </p:scale>
        <p:origin x="992" y="13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9" Type="http://schemas.openxmlformats.org/officeDocument/2006/relationships/font" Target="fonts/font24.fntdata"/><Relationship Id="rId21" Type="http://schemas.openxmlformats.org/officeDocument/2006/relationships/font" Target="fonts/font6.fntdata"/><Relationship Id="rId34" Type="http://schemas.openxmlformats.org/officeDocument/2006/relationships/font" Target="fonts/font19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font" Target="fonts/font14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32" Type="http://schemas.openxmlformats.org/officeDocument/2006/relationships/font" Target="fonts/font17.fntdata"/><Relationship Id="rId37" Type="http://schemas.openxmlformats.org/officeDocument/2006/relationships/font" Target="fonts/font22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36" Type="http://schemas.openxmlformats.org/officeDocument/2006/relationships/font" Target="fonts/font21.fntdata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font" Target="fonts/font1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font" Target="fonts/font15.fntdata"/><Relationship Id="rId35" Type="http://schemas.openxmlformats.org/officeDocument/2006/relationships/font" Target="fonts/font20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33" Type="http://schemas.openxmlformats.org/officeDocument/2006/relationships/font" Target="fonts/font18.fntdata"/><Relationship Id="rId38" Type="http://schemas.openxmlformats.org/officeDocument/2006/relationships/font" Target="fonts/font2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:40 s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38cf906bc56_13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38cf906bc56_13_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:20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38cf906bc56_13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38cf906bc56_13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:30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38346acc488_1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38346acc488_1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:30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38407e4c2b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38407e4c2b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8cf906bc56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38cf906bc56_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:20 s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38cf906bc56_8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38cf906bc56_8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1:00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38cf906bc56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38cf906bc56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:30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Our target user group is USC Marshall MSBA students. 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Based on data we collected, we created a persona called Alice who attends many social events and connects with many people but struggles managing it which leads to her missing out on valuable opportunities.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However, Alice is not alone.75% admit they forget details just days after an event. Fortunately, we plan to create a product that 90% of our clients believe that it would bring significant value.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38cf906bc56_13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38cf906bc56_13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:50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Strategic advantage: giving a user a unique, sustained edge over other job seekers in the competitive networking process. It's not just about being more organized; it's about being more effective in a way that is difficult for others to replicate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We own the critical gap between the first handshake and the final offer. Our vision is to empower your first handshake to your first offer.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Our mission? To be your professional Notion for LinkedIn—turning chaotic conversations into a clear career playbook."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The journey starts with the 'First Hand Shake.' Your tool is LinkedIn, but the result is scattered data: messy notes and vague memories. This is where opportunities are lost."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Our app fills this gap by helping you nurture the relationship. We transform that chaos into an organized summary. 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This gives our users a strategic advantage leading to the final phase: the 'Referral or Offer.' Instead of relying on luck, you can use data-driven actions—knowing exactly who to talk to and when. We help you build the relationships that ultimately land you the offer."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38cf906bc56_13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38cf906bc56_13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1:20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38cf906bc56_13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38cf906bc56_13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:45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38cf906bc56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38cf906bc56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:45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38346acc488_1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38346acc488_1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:30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3A1uf1Q" TargetMode="External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 title="techstartup-osc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13225" y="539500"/>
            <a:ext cx="7717500" cy="90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000" b="0">
                <a:latin typeface="Syne SemiBold"/>
                <a:ea typeface="Syne SemiBold"/>
                <a:cs typeface="Syne SemiBold"/>
                <a:sym typeface="Syne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5389400" y="3946400"/>
            <a:ext cx="3041400" cy="65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11" title="techstartup-osc4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7" name="Google Shape;47;p11"/>
          <p:cNvSpPr txBox="1">
            <a:spLocks noGrp="1"/>
          </p:cNvSpPr>
          <p:nvPr>
            <p:ph type="title" hasCustomPrompt="1"/>
          </p:nvPr>
        </p:nvSpPr>
        <p:spPr>
          <a:xfrm>
            <a:off x="713225" y="539500"/>
            <a:ext cx="6576000" cy="92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None/>
              <a:defRPr sz="6000" b="0">
                <a:latin typeface="Syne SemiBold"/>
                <a:ea typeface="Syne SemiBold"/>
                <a:cs typeface="Syne SemiBold"/>
                <a:sym typeface="Syne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>
            <a:spLocks noGrp="1"/>
          </p:cNvSpPr>
          <p:nvPr>
            <p:ph type="subTitle" idx="1"/>
          </p:nvPr>
        </p:nvSpPr>
        <p:spPr>
          <a:xfrm>
            <a:off x="5607575" y="3961100"/>
            <a:ext cx="2823300" cy="64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13" title="techstartup-osc2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52" name="Google Shape;52;p13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3686400" cy="62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3000" b="0">
                <a:latin typeface="Syne SemiBold"/>
                <a:ea typeface="Syne SemiBold"/>
                <a:cs typeface="Syne SemiBold"/>
                <a:sym typeface="Syne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title" idx="2" hasCustomPrompt="1"/>
          </p:nvPr>
        </p:nvSpPr>
        <p:spPr>
          <a:xfrm>
            <a:off x="4494552" y="1951075"/>
            <a:ext cx="1013400" cy="620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b="0">
                <a:latin typeface="Syne Medium"/>
                <a:ea typeface="Syne Medium"/>
                <a:cs typeface="Syne Medium"/>
                <a:sym typeface="Syne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sz="2000" b="0">
                <a:solidFill>
                  <a:schemeClr val="dk2"/>
                </a:solidFill>
                <a:latin typeface="Syne Medium"/>
                <a:ea typeface="Syne Medium"/>
                <a:cs typeface="Syne Medium"/>
                <a:sym typeface="Syne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sz="2000" b="0">
                <a:solidFill>
                  <a:schemeClr val="dk2"/>
                </a:solidFill>
                <a:latin typeface="Syne Medium"/>
                <a:ea typeface="Syne Medium"/>
                <a:cs typeface="Syne Medium"/>
                <a:sym typeface="Syne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sz="2000" b="0">
                <a:solidFill>
                  <a:schemeClr val="dk2"/>
                </a:solidFill>
                <a:latin typeface="Syne Medium"/>
                <a:ea typeface="Syne Medium"/>
                <a:cs typeface="Syne Medium"/>
                <a:sym typeface="Syne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sz="2000" b="0">
                <a:solidFill>
                  <a:schemeClr val="dk2"/>
                </a:solidFill>
                <a:latin typeface="Syne Medium"/>
                <a:ea typeface="Syne Medium"/>
                <a:cs typeface="Syne Medium"/>
                <a:sym typeface="Syne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sz="2000" b="0">
                <a:solidFill>
                  <a:schemeClr val="dk2"/>
                </a:solidFill>
                <a:latin typeface="Syne Medium"/>
                <a:ea typeface="Syne Medium"/>
                <a:cs typeface="Syne Medium"/>
                <a:sym typeface="Syne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sz="2000" b="0">
                <a:solidFill>
                  <a:schemeClr val="dk2"/>
                </a:solidFill>
                <a:latin typeface="Syne Medium"/>
                <a:ea typeface="Syne Medium"/>
                <a:cs typeface="Syne Medium"/>
                <a:sym typeface="Syne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sz="2000" b="0">
                <a:solidFill>
                  <a:schemeClr val="dk2"/>
                </a:solidFill>
                <a:latin typeface="Syne Medium"/>
                <a:ea typeface="Syne Medium"/>
                <a:cs typeface="Syne Medium"/>
                <a:sym typeface="Syne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sz="2000" b="0">
                <a:solidFill>
                  <a:schemeClr val="dk2"/>
                </a:solidFill>
                <a:latin typeface="Syne Medium"/>
                <a:ea typeface="Syne Medium"/>
                <a:cs typeface="Syne Medium"/>
                <a:sym typeface="Syne Medium"/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13"/>
          <p:cNvSpPr txBox="1">
            <a:spLocks noGrp="1"/>
          </p:cNvSpPr>
          <p:nvPr>
            <p:ph type="title" idx="3" hasCustomPrompt="1"/>
          </p:nvPr>
        </p:nvSpPr>
        <p:spPr>
          <a:xfrm>
            <a:off x="4494552" y="3306275"/>
            <a:ext cx="1013400" cy="620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b="0">
                <a:latin typeface="Syne Medium"/>
                <a:ea typeface="Syne Medium"/>
                <a:cs typeface="Syne Medium"/>
                <a:sym typeface="Syne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sz="2000" b="0">
                <a:solidFill>
                  <a:schemeClr val="dk2"/>
                </a:solidFill>
                <a:latin typeface="Syne Medium"/>
                <a:ea typeface="Syne Medium"/>
                <a:cs typeface="Syne Medium"/>
                <a:sym typeface="Syne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sz="2000" b="0">
                <a:solidFill>
                  <a:schemeClr val="dk2"/>
                </a:solidFill>
                <a:latin typeface="Syne Medium"/>
                <a:ea typeface="Syne Medium"/>
                <a:cs typeface="Syne Medium"/>
                <a:sym typeface="Syne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sz="2000" b="0">
                <a:solidFill>
                  <a:schemeClr val="dk2"/>
                </a:solidFill>
                <a:latin typeface="Syne Medium"/>
                <a:ea typeface="Syne Medium"/>
                <a:cs typeface="Syne Medium"/>
                <a:sym typeface="Syne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sz="2000" b="0">
                <a:solidFill>
                  <a:schemeClr val="dk2"/>
                </a:solidFill>
                <a:latin typeface="Syne Medium"/>
                <a:ea typeface="Syne Medium"/>
                <a:cs typeface="Syne Medium"/>
                <a:sym typeface="Syne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sz="2000" b="0">
                <a:solidFill>
                  <a:schemeClr val="dk2"/>
                </a:solidFill>
                <a:latin typeface="Syne Medium"/>
                <a:ea typeface="Syne Medium"/>
                <a:cs typeface="Syne Medium"/>
                <a:sym typeface="Syne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sz="2000" b="0">
                <a:solidFill>
                  <a:schemeClr val="dk2"/>
                </a:solidFill>
                <a:latin typeface="Syne Medium"/>
                <a:ea typeface="Syne Medium"/>
                <a:cs typeface="Syne Medium"/>
                <a:sym typeface="Syne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sz="2000" b="0">
                <a:solidFill>
                  <a:schemeClr val="dk2"/>
                </a:solidFill>
                <a:latin typeface="Syne Medium"/>
                <a:ea typeface="Syne Medium"/>
                <a:cs typeface="Syne Medium"/>
                <a:sym typeface="Syne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sz="2000" b="0">
                <a:solidFill>
                  <a:schemeClr val="dk2"/>
                </a:solidFill>
                <a:latin typeface="Syne Medium"/>
                <a:ea typeface="Syne Medium"/>
                <a:cs typeface="Syne Medium"/>
                <a:sym typeface="Syne Medium"/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13"/>
          <p:cNvSpPr txBox="1">
            <a:spLocks noGrp="1"/>
          </p:cNvSpPr>
          <p:nvPr>
            <p:ph type="title" idx="4" hasCustomPrompt="1"/>
          </p:nvPr>
        </p:nvSpPr>
        <p:spPr>
          <a:xfrm>
            <a:off x="4494552" y="2628675"/>
            <a:ext cx="1013400" cy="620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b="0">
                <a:latin typeface="Syne Medium"/>
                <a:ea typeface="Syne Medium"/>
                <a:cs typeface="Syne Medium"/>
                <a:sym typeface="Syne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sz="2000" b="0">
                <a:solidFill>
                  <a:schemeClr val="dk2"/>
                </a:solidFill>
                <a:latin typeface="Syne Medium"/>
                <a:ea typeface="Syne Medium"/>
                <a:cs typeface="Syne Medium"/>
                <a:sym typeface="Syne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sz="2000" b="0">
                <a:solidFill>
                  <a:schemeClr val="dk2"/>
                </a:solidFill>
                <a:latin typeface="Syne Medium"/>
                <a:ea typeface="Syne Medium"/>
                <a:cs typeface="Syne Medium"/>
                <a:sym typeface="Syne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sz="2000" b="0">
                <a:solidFill>
                  <a:schemeClr val="dk2"/>
                </a:solidFill>
                <a:latin typeface="Syne Medium"/>
                <a:ea typeface="Syne Medium"/>
                <a:cs typeface="Syne Medium"/>
                <a:sym typeface="Syne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sz="2000" b="0">
                <a:solidFill>
                  <a:schemeClr val="dk2"/>
                </a:solidFill>
                <a:latin typeface="Syne Medium"/>
                <a:ea typeface="Syne Medium"/>
                <a:cs typeface="Syne Medium"/>
                <a:sym typeface="Syne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sz="2000" b="0">
                <a:solidFill>
                  <a:schemeClr val="dk2"/>
                </a:solidFill>
                <a:latin typeface="Syne Medium"/>
                <a:ea typeface="Syne Medium"/>
                <a:cs typeface="Syne Medium"/>
                <a:sym typeface="Syne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sz="2000" b="0">
                <a:solidFill>
                  <a:schemeClr val="dk2"/>
                </a:solidFill>
                <a:latin typeface="Syne Medium"/>
                <a:ea typeface="Syne Medium"/>
                <a:cs typeface="Syne Medium"/>
                <a:sym typeface="Syne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sz="2000" b="0">
                <a:solidFill>
                  <a:schemeClr val="dk2"/>
                </a:solidFill>
                <a:latin typeface="Syne Medium"/>
                <a:ea typeface="Syne Medium"/>
                <a:cs typeface="Syne Medium"/>
                <a:sym typeface="Syne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sz="2000" b="0">
                <a:solidFill>
                  <a:schemeClr val="dk2"/>
                </a:solidFill>
                <a:latin typeface="Syne Medium"/>
                <a:ea typeface="Syne Medium"/>
                <a:cs typeface="Syne Medium"/>
                <a:sym typeface="Syne Medium"/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13"/>
          <p:cNvSpPr txBox="1">
            <a:spLocks noGrp="1"/>
          </p:cNvSpPr>
          <p:nvPr>
            <p:ph type="title" idx="5" hasCustomPrompt="1"/>
          </p:nvPr>
        </p:nvSpPr>
        <p:spPr>
          <a:xfrm>
            <a:off x="4494552" y="3983875"/>
            <a:ext cx="1013400" cy="620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b="0">
                <a:latin typeface="Syne Medium"/>
                <a:ea typeface="Syne Medium"/>
                <a:cs typeface="Syne Medium"/>
                <a:sym typeface="Syne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sz="2000" b="0">
                <a:solidFill>
                  <a:schemeClr val="dk2"/>
                </a:solidFill>
                <a:latin typeface="Syne Medium"/>
                <a:ea typeface="Syne Medium"/>
                <a:cs typeface="Syne Medium"/>
                <a:sym typeface="Syne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sz="2000" b="0">
                <a:solidFill>
                  <a:schemeClr val="dk2"/>
                </a:solidFill>
                <a:latin typeface="Syne Medium"/>
                <a:ea typeface="Syne Medium"/>
                <a:cs typeface="Syne Medium"/>
                <a:sym typeface="Syne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sz="2000" b="0">
                <a:solidFill>
                  <a:schemeClr val="dk2"/>
                </a:solidFill>
                <a:latin typeface="Syne Medium"/>
                <a:ea typeface="Syne Medium"/>
                <a:cs typeface="Syne Medium"/>
                <a:sym typeface="Syne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sz="2000" b="0">
                <a:solidFill>
                  <a:schemeClr val="dk2"/>
                </a:solidFill>
                <a:latin typeface="Syne Medium"/>
                <a:ea typeface="Syne Medium"/>
                <a:cs typeface="Syne Medium"/>
                <a:sym typeface="Syne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sz="2000" b="0">
                <a:solidFill>
                  <a:schemeClr val="dk2"/>
                </a:solidFill>
                <a:latin typeface="Syne Medium"/>
                <a:ea typeface="Syne Medium"/>
                <a:cs typeface="Syne Medium"/>
                <a:sym typeface="Syne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sz="2000" b="0">
                <a:solidFill>
                  <a:schemeClr val="dk2"/>
                </a:solidFill>
                <a:latin typeface="Syne Medium"/>
                <a:ea typeface="Syne Medium"/>
                <a:cs typeface="Syne Medium"/>
                <a:sym typeface="Syne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sz="2000" b="0">
                <a:solidFill>
                  <a:schemeClr val="dk2"/>
                </a:solidFill>
                <a:latin typeface="Syne Medium"/>
                <a:ea typeface="Syne Medium"/>
                <a:cs typeface="Syne Medium"/>
                <a:sym typeface="Syne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sz="2000" b="0">
                <a:solidFill>
                  <a:schemeClr val="dk2"/>
                </a:solidFill>
                <a:latin typeface="Syne Medium"/>
                <a:ea typeface="Syne Medium"/>
                <a:cs typeface="Syne Medium"/>
                <a:sym typeface="Syne Medium"/>
              </a:defRPr>
            </a:lvl9pPr>
          </a:lstStyle>
          <a:p>
            <a:r>
              <a:t>xx%</a:t>
            </a:r>
          </a:p>
        </p:txBody>
      </p:sp>
      <p:sp>
        <p:nvSpPr>
          <p:cNvPr id="57" name="Google Shape;57;p13"/>
          <p:cNvSpPr txBox="1">
            <a:spLocks noGrp="1"/>
          </p:cNvSpPr>
          <p:nvPr>
            <p:ph type="subTitle" idx="1"/>
          </p:nvPr>
        </p:nvSpPr>
        <p:spPr>
          <a:xfrm>
            <a:off x="5559775" y="1951088"/>
            <a:ext cx="2871000" cy="62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000">
                <a:solidFill>
                  <a:schemeClr val="dk1"/>
                </a:solidFill>
                <a:latin typeface="Syne Medium"/>
                <a:ea typeface="Syne Medium"/>
                <a:cs typeface="Syne Medium"/>
                <a:sym typeface="Syne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000">
                <a:latin typeface="Syne Medium"/>
                <a:ea typeface="Syne Medium"/>
                <a:cs typeface="Syne Medium"/>
                <a:sym typeface="Syne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000">
                <a:latin typeface="Syne Medium"/>
                <a:ea typeface="Syne Medium"/>
                <a:cs typeface="Syne Medium"/>
                <a:sym typeface="Syne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000">
                <a:latin typeface="Syne Medium"/>
                <a:ea typeface="Syne Medium"/>
                <a:cs typeface="Syne Medium"/>
                <a:sym typeface="Syne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000">
                <a:latin typeface="Syne Medium"/>
                <a:ea typeface="Syne Medium"/>
                <a:cs typeface="Syne Medium"/>
                <a:sym typeface="Syne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000">
                <a:latin typeface="Syne Medium"/>
                <a:ea typeface="Syne Medium"/>
                <a:cs typeface="Syne Medium"/>
                <a:sym typeface="Syne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000">
                <a:latin typeface="Syne Medium"/>
                <a:ea typeface="Syne Medium"/>
                <a:cs typeface="Syne Medium"/>
                <a:sym typeface="Syne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000">
                <a:latin typeface="Syne Medium"/>
                <a:ea typeface="Syne Medium"/>
                <a:cs typeface="Syne Medium"/>
                <a:sym typeface="Syne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000">
                <a:latin typeface="Syne Medium"/>
                <a:ea typeface="Syne Medium"/>
                <a:cs typeface="Syne Medium"/>
                <a:sym typeface="Syne Medium"/>
              </a:defRPr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subTitle" idx="6"/>
          </p:nvPr>
        </p:nvSpPr>
        <p:spPr>
          <a:xfrm>
            <a:off x="5559775" y="2628688"/>
            <a:ext cx="2871000" cy="62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000">
                <a:solidFill>
                  <a:schemeClr val="dk1"/>
                </a:solidFill>
                <a:latin typeface="Syne Medium"/>
                <a:ea typeface="Syne Medium"/>
                <a:cs typeface="Syne Medium"/>
                <a:sym typeface="Syne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000">
                <a:latin typeface="Syne Medium"/>
                <a:ea typeface="Syne Medium"/>
                <a:cs typeface="Syne Medium"/>
                <a:sym typeface="Syne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000">
                <a:latin typeface="Syne Medium"/>
                <a:ea typeface="Syne Medium"/>
                <a:cs typeface="Syne Medium"/>
                <a:sym typeface="Syne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000">
                <a:latin typeface="Syne Medium"/>
                <a:ea typeface="Syne Medium"/>
                <a:cs typeface="Syne Medium"/>
                <a:sym typeface="Syne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000">
                <a:latin typeface="Syne Medium"/>
                <a:ea typeface="Syne Medium"/>
                <a:cs typeface="Syne Medium"/>
                <a:sym typeface="Syne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000">
                <a:latin typeface="Syne Medium"/>
                <a:ea typeface="Syne Medium"/>
                <a:cs typeface="Syne Medium"/>
                <a:sym typeface="Syne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000">
                <a:latin typeface="Syne Medium"/>
                <a:ea typeface="Syne Medium"/>
                <a:cs typeface="Syne Medium"/>
                <a:sym typeface="Syne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000">
                <a:latin typeface="Syne Medium"/>
                <a:ea typeface="Syne Medium"/>
                <a:cs typeface="Syne Medium"/>
                <a:sym typeface="Syne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000">
                <a:latin typeface="Syne Medium"/>
                <a:ea typeface="Syne Medium"/>
                <a:cs typeface="Syne Medium"/>
                <a:sym typeface="Syne Medium"/>
              </a:defRPr>
            </a:lvl9pPr>
          </a:lstStyle>
          <a:p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subTitle" idx="7"/>
          </p:nvPr>
        </p:nvSpPr>
        <p:spPr>
          <a:xfrm>
            <a:off x="5559775" y="3306288"/>
            <a:ext cx="2871000" cy="62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000">
                <a:solidFill>
                  <a:schemeClr val="dk1"/>
                </a:solidFill>
                <a:latin typeface="Syne Medium"/>
                <a:ea typeface="Syne Medium"/>
                <a:cs typeface="Syne Medium"/>
                <a:sym typeface="Syne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000">
                <a:latin typeface="Syne Medium"/>
                <a:ea typeface="Syne Medium"/>
                <a:cs typeface="Syne Medium"/>
                <a:sym typeface="Syne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000">
                <a:latin typeface="Syne Medium"/>
                <a:ea typeface="Syne Medium"/>
                <a:cs typeface="Syne Medium"/>
                <a:sym typeface="Syne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000">
                <a:latin typeface="Syne Medium"/>
                <a:ea typeface="Syne Medium"/>
                <a:cs typeface="Syne Medium"/>
                <a:sym typeface="Syne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000">
                <a:latin typeface="Syne Medium"/>
                <a:ea typeface="Syne Medium"/>
                <a:cs typeface="Syne Medium"/>
                <a:sym typeface="Syne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000">
                <a:latin typeface="Syne Medium"/>
                <a:ea typeface="Syne Medium"/>
                <a:cs typeface="Syne Medium"/>
                <a:sym typeface="Syne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000">
                <a:latin typeface="Syne Medium"/>
                <a:ea typeface="Syne Medium"/>
                <a:cs typeface="Syne Medium"/>
                <a:sym typeface="Syne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000">
                <a:latin typeface="Syne Medium"/>
                <a:ea typeface="Syne Medium"/>
                <a:cs typeface="Syne Medium"/>
                <a:sym typeface="Syne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000">
                <a:latin typeface="Syne Medium"/>
                <a:ea typeface="Syne Medium"/>
                <a:cs typeface="Syne Medium"/>
                <a:sym typeface="Syne Medium"/>
              </a:defRPr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8"/>
          </p:nvPr>
        </p:nvSpPr>
        <p:spPr>
          <a:xfrm>
            <a:off x="5559775" y="3983888"/>
            <a:ext cx="2871000" cy="62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000">
                <a:solidFill>
                  <a:schemeClr val="dk1"/>
                </a:solidFill>
                <a:latin typeface="Syne Medium"/>
                <a:ea typeface="Syne Medium"/>
                <a:cs typeface="Syne Medium"/>
                <a:sym typeface="Syne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000">
                <a:latin typeface="Syne Medium"/>
                <a:ea typeface="Syne Medium"/>
                <a:cs typeface="Syne Medium"/>
                <a:sym typeface="Syne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000">
                <a:latin typeface="Syne Medium"/>
                <a:ea typeface="Syne Medium"/>
                <a:cs typeface="Syne Medium"/>
                <a:sym typeface="Syne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000">
                <a:latin typeface="Syne Medium"/>
                <a:ea typeface="Syne Medium"/>
                <a:cs typeface="Syne Medium"/>
                <a:sym typeface="Syne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000">
                <a:latin typeface="Syne Medium"/>
                <a:ea typeface="Syne Medium"/>
                <a:cs typeface="Syne Medium"/>
                <a:sym typeface="Syne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000">
                <a:latin typeface="Syne Medium"/>
                <a:ea typeface="Syne Medium"/>
                <a:cs typeface="Syne Medium"/>
                <a:sym typeface="Syne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000">
                <a:latin typeface="Syne Medium"/>
                <a:ea typeface="Syne Medium"/>
                <a:cs typeface="Syne Medium"/>
                <a:sym typeface="Syne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000">
                <a:latin typeface="Syne Medium"/>
                <a:ea typeface="Syne Medium"/>
                <a:cs typeface="Syne Medium"/>
                <a:sym typeface="Syne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000">
                <a:latin typeface="Syne Medium"/>
                <a:ea typeface="Syne Medium"/>
                <a:cs typeface="Syne Medium"/>
                <a:sym typeface="Syne Medium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10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4" title="techstartup-osc3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63" name="Google Shape;63;p14"/>
          <p:cNvSpPr txBox="1">
            <a:spLocks noGrp="1"/>
          </p:cNvSpPr>
          <p:nvPr>
            <p:ph type="subTitle" idx="1"/>
          </p:nvPr>
        </p:nvSpPr>
        <p:spPr>
          <a:xfrm>
            <a:off x="4928800" y="1475100"/>
            <a:ext cx="3501900" cy="219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4"/>
          <p:cNvSpPr txBox="1">
            <a:spLocks noGrp="1"/>
          </p:cNvSpPr>
          <p:nvPr>
            <p:ph type="title"/>
          </p:nvPr>
        </p:nvSpPr>
        <p:spPr>
          <a:xfrm>
            <a:off x="811975" y="539500"/>
            <a:ext cx="7618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b="0">
                <a:latin typeface="Syne SemiBold"/>
                <a:ea typeface="Syne SemiBold"/>
                <a:cs typeface="Syne SemiBold"/>
                <a:sym typeface="Syne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4"/>
          <p:cNvSpPr>
            <a:spLocks noGrp="1"/>
          </p:cNvSpPr>
          <p:nvPr>
            <p:ph type="pic" idx="2"/>
          </p:nvPr>
        </p:nvSpPr>
        <p:spPr>
          <a:xfrm>
            <a:off x="1" y="1476775"/>
            <a:ext cx="4294800" cy="36666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10_1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5" title="techstartup-osc5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68" name="Google Shape;68;p15"/>
          <p:cNvSpPr txBox="1">
            <a:spLocks noGrp="1"/>
          </p:cNvSpPr>
          <p:nvPr>
            <p:ph type="title"/>
          </p:nvPr>
        </p:nvSpPr>
        <p:spPr>
          <a:xfrm>
            <a:off x="762679" y="794675"/>
            <a:ext cx="7618500" cy="698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600"/>
              <a:buNone/>
              <a:defRPr sz="4000" b="0">
                <a:latin typeface="Syne SemiBold"/>
                <a:ea typeface="Syne SemiBold"/>
                <a:cs typeface="Syne SemiBold"/>
                <a:sym typeface="Syne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5"/>
          <p:cNvSpPr txBox="1">
            <a:spLocks noGrp="1"/>
          </p:cNvSpPr>
          <p:nvPr>
            <p:ph type="body" idx="1"/>
          </p:nvPr>
        </p:nvSpPr>
        <p:spPr>
          <a:xfrm>
            <a:off x="3185049" y="2398525"/>
            <a:ext cx="5196300" cy="195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1pPr>
            <a:lvl2pPr marL="914400" lvl="1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6" title="techstartup-osc5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72" name="Google Shape;72;p1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6"/>
          <p:cNvSpPr txBox="1">
            <a:spLocks noGrp="1"/>
          </p:cNvSpPr>
          <p:nvPr>
            <p:ph type="subTitle" idx="1"/>
          </p:nvPr>
        </p:nvSpPr>
        <p:spPr>
          <a:xfrm>
            <a:off x="719750" y="3509900"/>
            <a:ext cx="3286800" cy="109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6"/>
          <p:cNvSpPr txBox="1">
            <a:spLocks noGrp="1"/>
          </p:cNvSpPr>
          <p:nvPr>
            <p:ph type="subTitle" idx="2"/>
          </p:nvPr>
        </p:nvSpPr>
        <p:spPr>
          <a:xfrm>
            <a:off x="5137201" y="3499275"/>
            <a:ext cx="3286800" cy="9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6"/>
          <p:cNvSpPr txBox="1">
            <a:spLocks noGrp="1"/>
          </p:cNvSpPr>
          <p:nvPr>
            <p:ph type="subTitle" idx="3"/>
          </p:nvPr>
        </p:nvSpPr>
        <p:spPr>
          <a:xfrm>
            <a:off x="5137201" y="1451925"/>
            <a:ext cx="3286800" cy="9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6"/>
          <p:cNvSpPr txBox="1">
            <a:spLocks noGrp="1"/>
          </p:cNvSpPr>
          <p:nvPr>
            <p:ph type="subTitle" idx="4"/>
          </p:nvPr>
        </p:nvSpPr>
        <p:spPr>
          <a:xfrm>
            <a:off x="719750" y="2708600"/>
            <a:ext cx="3286800" cy="80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600">
                <a:solidFill>
                  <a:schemeClr val="dk1"/>
                </a:solidFill>
                <a:latin typeface="Syne SemiBold"/>
                <a:ea typeface="Syne SemiBold"/>
                <a:cs typeface="Syne SemiBold"/>
                <a:sym typeface="Syne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7" name="Google Shape;77;p16"/>
          <p:cNvSpPr txBox="1">
            <a:spLocks noGrp="1"/>
          </p:cNvSpPr>
          <p:nvPr>
            <p:ph type="subTitle" idx="5"/>
          </p:nvPr>
        </p:nvSpPr>
        <p:spPr>
          <a:xfrm>
            <a:off x="5137201" y="2697975"/>
            <a:ext cx="3286800" cy="80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600">
                <a:solidFill>
                  <a:schemeClr val="dk1"/>
                </a:solidFill>
                <a:latin typeface="Syne SemiBold"/>
                <a:ea typeface="Syne SemiBold"/>
                <a:cs typeface="Syne SemiBold"/>
                <a:sym typeface="Syne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8" name="Google Shape;78;p16"/>
          <p:cNvSpPr txBox="1">
            <a:spLocks noGrp="1"/>
          </p:cNvSpPr>
          <p:nvPr>
            <p:ph type="subTitle" idx="6"/>
          </p:nvPr>
        </p:nvSpPr>
        <p:spPr>
          <a:xfrm>
            <a:off x="5137204" y="650625"/>
            <a:ext cx="3286800" cy="80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600">
                <a:solidFill>
                  <a:schemeClr val="dk1"/>
                </a:solidFill>
                <a:latin typeface="Syne SemiBold"/>
                <a:ea typeface="Syne SemiBold"/>
                <a:cs typeface="Syne SemiBold"/>
                <a:sym typeface="Syne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_1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7" title="techstartup-osc6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81" name="Google Shape;81;p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1_1_1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8" title="techstartup-osc4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84" name="Google Shape;84;p1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_ONLY_1_1_1_1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9" title="techstartup-osc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87" name="Google Shape;87;p1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20" title="techstartup-osc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90" name="Google Shape;90;p2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20"/>
          <p:cNvSpPr txBox="1">
            <a:spLocks noGrp="1"/>
          </p:cNvSpPr>
          <p:nvPr>
            <p:ph type="subTitle" idx="1"/>
          </p:nvPr>
        </p:nvSpPr>
        <p:spPr>
          <a:xfrm>
            <a:off x="715400" y="1710171"/>
            <a:ext cx="2392800" cy="1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20"/>
          <p:cNvSpPr txBox="1">
            <a:spLocks noGrp="1"/>
          </p:cNvSpPr>
          <p:nvPr>
            <p:ph type="subTitle" idx="2"/>
          </p:nvPr>
        </p:nvSpPr>
        <p:spPr>
          <a:xfrm>
            <a:off x="3376873" y="1710149"/>
            <a:ext cx="2392800" cy="1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20"/>
          <p:cNvSpPr txBox="1">
            <a:spLocks noGrp="1"/>
          </p:cNvSpPr>
          <p:nvPr>
            <p:ph type="subTitle" idx="3"/>
          </p:nvPr>
        </p:nvSpPr>
        <p:spPr>
          <a:xfrm>
            <a:off x="715400" y="3498801"/>
            <a:ext cx="2392800" cy="1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20"/>
          <p:cNvSpPr txBox="1">
            <a:spLocks noGrp="1"/>
          </p:cNvSpPr>
          <p:nvPr>
            <p:ph type="subTitle" idx="4"/>
          </p:nvPr>
        </p:nvSpPr>
        <p:spPr>
          <a:xfrm>
            <a:off x="3376873" y="3498797"/>
            <a:ext cx="2392800" cy="1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20"/>
          <p:cNvSpPr txBox="1">
            <a:spLocks noGrp="1"/>
          </p:cNvSpPr>
          <p:nvPr>
            <p:ph type="subTitle" idx="5"/>
          </p:nvPr>
        </p:nvSpPr>
        <p:spPr>
          <a:xfrm>
            <a:off x="6033621" y="1710149"/>
            <a:ext cx="2392800" cy="1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20"/>
          <p:cNvSpPr txBox="1">
            <a:spLocks noGrp="1"/>
          </p:cNvSpPr>
          <p:nvPr>
            <p:ph type="subTitle" idx="6"/>
          </p:nvPr>
        </p:nvSpPr>
        <p:spPr>
          <a:xfrm>
            <a:off x="6033621" y="3498797"/>
            <a:ext cx="2392800" cy="1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20"/>
          <p:cNvSpPr txBox="1">
            <a:spLocks noGrp="1"/>
          </p:cNvSpPr>
          <p:nvPr>
            <p:ph type="subTitle" idx="7"/>
          </p:nvPr>
        </p:nvSpPr>
        <p:spPr>
          <a:xfrm>
            <a:off x="720114" y="1017725"/>
            <a:ext cx="2392800" cy="69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6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98" name="Google Shape;98;p20"/>
          <p:cNvSpPr txBox="1">
            <a:spLocks noGrp="1"/>
          </p:cNvSpPr>
          <p:nvPr>
            <p:ph type="subTitle" idx="8"/>
          </p:nvPr>
        </p:nvSpPr>
        <p:spPr>
          <a:xfrm>
            <a:off x="3381406" y="1017725"/>
            <a:ext cx="2392800" cy="69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6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99" name="Google Shape;99;p20"/>
          <p:cNvSpPr txBox="1">
            <a:spLocks noGrp="1"/>
          </p:cNvSpPr>
          <p:nvPr>
            <p:ph type="subTitle" idx="9"/>
          </p:nvPr>
        </p:nvSpPr>
        <p:spPr>
          <a:xfrm>
            <a:off x="6037972" y="1017725"/>
            <a:ext cx="2392800" cy="69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6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00" name="Google Shape;100;p20"/>
          <p:cNvSpPr txBox="1">
            <a:spLocks noGrp="1"/>
          </p:cNvSpPr>
          <p:nvPr>
            <p:ph type="subTitle" idx="13"/>
          </p:nvPr>
        </p:nvSpPr>
        <p:spPr>
          <a:xfrm>
            <a:off x="720114" y="2803098"/>
            <a:ext cx="2392800" cy="69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6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01" name="Google Shape;101;p20"/>
          <p:cNvSpPr txBox="1">
            <a:spLocks noGrp="1"/>
          </p:cNvSpPr>
          <p:nvPr>
            <p:ph type="subTitle" idx="14"/>
          </p:nvPr>
        </p:nvSpPr>
        <p:spPr>
          <a:xfrm>
            <a:off x="3381406" y="2803098"/>
            <a:ext cx="2392800" cy="69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6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02" name="Google Shape;102;p20"/>
          <p:cNvSpPr txBox="1">
            <a:spLocks noGrp="1"/>
          </p:cNvSpPr>
          <p:nvPr>
            <p:ph type="subTitle" idx="15"/>
          </p:nvPr>
        </p:nvSpPr>
        <p:spPr>
          <a:xfrm>
            <a:off x="6037972" y="2803098"/>
            <a:ext cx="2392800" cy="69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6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 title="techstartup-osc.jpg"/>
          <p:cNvPicPr preferRelativeResize="0"/>
          <p:nvPr/>
        </p:nvPicPr>
        <p:blipFill rotWithShape="1">
          <a:blip r:embed="rId2">
            <a:alphaModFix/>
          </a:blip>
          <a:srcRect t="31124" r="31124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713225" y="3585200"/>
            <a:ext cx="7717800" cy="101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5000" b="0">
                <a:latin typeface="Syne SemiBold"/>
                <a:ea typeface="Syne SemiBold"/>
                <a:cs typeface="Syne SemiBold"/>
                <a:sym typeface="Syne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713225" y="499725"/>
            <a:ext cx="1267500" cy="684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 b="0">
                <a:latin typeface="Syne SemiBold"/>
                <a:ea typeface="Syne SemiBold"/>
                <a:cs typeface="Syne SemiBold"/>
                <a:sym typeface="Syne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21" title="techstartup-osc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05" name="Google Shape;105;p21"/>
          <p:cNvSpPr txBox="1">
            <a:spLocks noGrp="1"/>
          </p:cNvSpPr>
          <p:nvPr>
            <p:ph type="title"/>
          </p:nvPr>
        </p:nvSpPr>
        <p:spPr>
          <a:xfrm>
            <a:off x="713257" y="539500"/>
            <a:ext cx="2836800" cy="78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5000" b="0">
                <a:latin typeface="Syne SemiBold"/>
                <a:ea typeface="Syne SemiBold"/>
                <a:cs typeface="Syne SemiBold"/>
                <a:sym typeface="Syne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21"/>
          <p:cNvSpPr txBox="1">
            <a:spLocks noGrp="1"/>
          </p:cNvSpPr>
          <p:nvPr>
            <p:ph type="subTitle" idx="1"/>
          </p:nvPr>
        </p:nvSpPr>
        <p:spPr>
          <a:xfrm>
            <a:off x="713225" y="1325575"/>
            <a:ext cx="28368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21"/>
          <p:cNvSpPr txBox="1"/>
          <p:nvPr/>
        </p:nvSpPr>
        <p:spPr>
          <a:xfrm>
            <a:off x="5004275" y="3649552"/>
            <a:ext cx="3426300" cy="6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CREDITS:</a:t>
            </a:r>
            <a:r>
              <a:rPr lang="en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This presentation template was created by </a:t>
            </a:r>
            <a:r>
              <a:rPr lang="en" sz="1000" b="1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3"/>
              </a:rPr>
              <a:t>Slidesgo</a:t>
            </a:r>
            <a:r>
              <a:rPr lang="en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, and includes icons by </a:t>
            </a:r>
            <a:r>
              <a:rPr lang="en" sz="1000" b="1" u="sng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, and infographics &amp; images by </a:t>
            </a:r>
            <a:r>
              <a:rPr lang="en" sz="1000" b="1" u="sng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000" u="sng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000" b="1" u="sng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22" title="techstartup-osc4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23" title="techstartup-osc1.jp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4" title="techstartup-osc1.jp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720000" y="1215752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5" title="techstartup-osc4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720000" y="3644300"/>
            <a:ext cx="2955300" cy="95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b="0">
                <a:latin typeface="Syne SemiBold"/>
                <a:ea typeface="Syne SemiBold"/>
                <a:cs typeface="Syne SemiBold"/>
                <a:sym typeface="Syne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ubTitle" idx="1"/>
          </p:nvPr>
        </p:nvSpPr>
        <p:spPr>
          <a:xfrm>
            <a:off x="4592700" y="3268312"/>
            <a:ext cx="3838200" cy="12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ubTitle" idx="2"/>
          </p:nvPr>
        </p:nvSpPr>
        <p:spPr>
          <a:xfrm>
            <a:off x="4589325" y="1219088"/>
            <a:ext cx="3838200" cy="12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ubTitle" idx="3"/>
          </p:nvPr>
        </p:nvSpPr>
        <p:spPr>
          <a:xfrm>
            <a:off x="4589325" y="646388"/>
            <a:ext cx="38382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600">
                <a:solidFill>
                  <a:schemeClr val="dk1"/>
                </a:solidFill>
                <a:latin typeface="Syne Medium"/>
                <a:ea typeface="Syne Medium"/>
                <a:cs typeface="Syne Medium"/>
                <a:sym typeface="Syne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ubTitle" idx="4"/>
          </p:nvPr>
        </p:nvSpPr>
        <p:spPr>
          <a:xfrm>
            <a:off x="4592700" y="2695612"/>
            <a:ext cx="38382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600">
                <a:solidFill>
                  <a:schemeClr val="dk1"/>
                </a:solidFill>
                <a:latin typeface="Syne Medium"/>
                <a:ea typeface="Syne Medium"/>
                <a:cs typeface="Syne Medium"/>
                <a:sym typeface="Syne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6" title="techstartup-osc1.jp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7" title="techstartup-osc3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2" name="Google Shape;32;p7"/>
          <p:cNvSpPr txBox="1">
            <a:spLocks noGrp="1"/>
          </p:cNvSpPr>
          <p:nvPr>
            <p:ph type="subTitle" idx="1"/>
          </p:nvPr>
        </p:nvSpPr>
        <p:spPr>
          <a:xfrm>
            <a:off x="4928800" y="1475100"/>
            <a:ext cx="3501900" cy="219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811975" y="539488"/>
            <a:ext cx="4294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b="0">
                <a:latin typeface="Syne SemiBold"/>
                <a:ea typeface="Syne SemiBold"/>
                <a:cs typeface="Syne SemiBold"/>
                <a:sym typeface="Syne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7"/>
          <p:cNvSpPr>
            <a:spLocks noGrp="1"/>
          </p:cNvSpPr>
          <p:nvPr>
            <p:ph type="pic" idx="2"/>
          </p:nvPr>
        </p:nvSpPr>
        <p:spPr>
          <a:xfrm>
            <a:off x="1" y="1476775"/>
            <a:ext cx="4294800" cy="36666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oogle Shape;36;p8" title="techstartup-osc.jpg"/>
          <p:cNvPicPr preferRelativeResize="0"/>
          <p:nvPr/>
        </p:nvPicPr>
        <p:blipFill rotWithShape="1">
          <a:blip r:embed="rId2">
            <a:alphaModFix/>
          </a:blip>
          <a:srcRect t="31124" r="31124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9" title="techstartup-osc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0" name="Google Shape;40;p9"/>
          <p:cNvSpPr txBox="1">
            <a:spLocks noGrp="1"/>
          </p:cNvSpPr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44" name="Google Shape;44;p10"/>
          <p:cNvSpPr txBox="1">
            <a:spLocks noGrp="1"/>
          </p:cNvSpPr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Syne"/>
              <a:buNone/>
              <a:defRPr sz="2600" b="1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Syne"/>
              <a:buNone/>
              <a:defRPr sz="2600" b="1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Syne"/>
              <a:buNone/>
              <a:defRPr sz="2600" b="1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Syne"/>
              <a:buNone/>
              <a:defRPr sz="2600" b="1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Syne"/>
              <a:buNone/>
              <a:defRPr sz="2600" b="1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Syne"/>
              <a:buNone/>
              <a:defRPr sz="2600" b="1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Syne"/>
              <a:buNone/>
              <a:defRPr sz="2600" b="1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Syne"/>
              <a:buNone/>
              <a:defRPr sz="2600" b="1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Syne"/>
              <a:buNone/>
              <a:defRPr sz="2600" b="1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g"/><Relationship Id="rId3" Type="http://schemas.openxmlformats.org/officeDocument/2006/relationships/image" Target="../media/image8.png"/><Relationship Id="rId7" Type="http://schemas.openxmlformats.org/officeDocument/2006/relationships/image" Target="../media/image1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1.jpg"/><Relationship Id="rId5" Type="http://schemas.openxmlformats.org/officeDocument/2006/relationships/image" Target="../media/image10.jpg"/><Relationship Id="rId10" Type="http://schemas.openxmlformats.org/officeDocument/2006/relationships/image" Target="../media/image15.jpg"/><Relationship Id="rId4" Type="http://schemas.openxmlformats.org/officeDocument/2006/relationships/image" Target="../media/image9.jpg"/><Relationship Id="rId9" Type="http://schemas.openxmlformats.org/officeDocument/2006/relationships/image" Target="../media/image1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3.jp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7" Type="http://schemas.openxmlformats.org/officeDocument/2006/relationships/image" Target="../media/image30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9.jpg"/><Relationship Id="rId5" Type="http://schemas.openxmlformats.org/officeDocument/2006/relationships/image" Target="../media/image28.jpg"/><Relationship Id="rId4" Type="http://schemas.openxmlformats.org/officeDocument/2006/relationships/image" Target="../media/image27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33.jpg"/><Relationship Id="rId4" Type="http://schemas.openxmlformats.org/officeDocument/2006/relationships/image" Target="../media/image32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4"/>
          <p:cNvSpPr txBox="1">
            <a:spLocks noGrp="1"/>
          </p:cNvSpPr>
          <p:nvPr>
            <p:ph type="subTitle" idx="1"/>
          </p:nvPr>
        </p:nvSpPr>
        <p:spPr>
          <a:xfrm>
            <a:off x="5389400" y="3946400"/>
            <a:ext cx="3041400" cy="65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Developing first handshakes into genuine connections </a:t>
            </a:r>
            <a:endParaRPr/>
          </a:p>
        </p:txBody>
      </p:sp>
      <p:sp>
        <p:nvSpPr>
          <p:cNvPr id="117" name="Google Shape;117;p24"/>
          <p:cNvSpPr txBox="1">
            <a:spLocks noGrp="1"/>
          </p:cNvSpPr>
          <p:nvPr>
            <p:ph type="ctrTitle"/>
          </p:nvPr>
        </p:nvSpPr>
        <p:spPr>
          <a:xfrm>
            <a:off x="713225" y="539500"/>
            <a:ext cx="7717500" cy="90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Synapse</a:t>
            </a:r>
            <a:endParaRPr/>
          </a:p>
        </p:txBody>
      </p:sp>
      <p:sp>
        <p:nvSpPr>
          <p:cNvPr id="118" name="Google Shape;118;p24"/>
          <p:cNvSpPr txBox="1"/>
          <p:nvPr/>
        </p:nvSpPr>
        <p:spPr>
          <a:xfrm>
            <a:off x="306325" y="4604000"/>
            <a:ext cx="11244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rPr>
              <a:t>A4ever</a:t>
            </a:r>
            <a:endParaRPr sz="1000">
              <a:solidFill>
                <a:schemeClr val="dk1"/>
              </a:solidFill>
              <a:latin typeface="Syne"/>
              <a:ea typeface="Syne"/>
              <a:cs typeface="Syne"/>
              <a:sym typeface="Syne"/>
            </a:endParaRPr>
          </a:p>
        </p:txBody>
      </p:sp>
      <p:cxnSp>
        <p:nvCxnSpPr>
          <p:cNvPr id="119" name="Google Shape;119;p24"/>
          <p:cNvCxnSpPr>
            <a:cxnSpLocks/>
          </p:cNvCxnSpPr>
          <p:nvPr/>
        </p:nvCxnSpPr>
        <p:spPr>
          <a:xfrm>
            <a:off x="947075" y="4800200"/>
            <a:ext cx="8196925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33"/>
          <p:cNvSpPr/>
          <p:nvPr/>
        </p:nvSpPr>
        <p:spPr>
          <a:xfrm>
            <a:off x="-100" y="1545175"/>
            <a:ext cx="9144000" cy="2208300"/>
          </a:xfrm>
          <a:prstGeom prst="rect">
            <a:avLst/>
          </a:prstGeom>
          <a:gradFill>
            <a:gsLst>
              <a:gs pos="0">
                <a:srgbClr val="9777CA"/>
              </a:gs>
              <a:gs pos="100000">
                <a:srgbClr val="573C83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377" name="Google Shape;377;p33"/>
          <p:cNvSpPr txBox="1">
            <a:spLocks noGrp="1"/>
          </p:cNvSpPr>
          <p:nvPr>
            <p:ph type="title"/>
          </p:nvPr>
        </p:nvSpPr>
        <p:spPr>
          <a:xfrm>
            <a:off x="243848" y="1752600"/>
            <a:ext cx="3172200" cy="52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000000"/>
                </a:solidFill>
                <a:latin typeface="Albert Sans"/>
                <a:ea typeface="Albert Sans"/>
                <a:cs typeface="Albert Sans"/>
                <a:sym typeface="Albert Sans"/>
              </a:rPr>
              <a:t>🔒 </a:t>
            </a:r>
            <a:r>
              <a:rPr lang="en" sz="2200">
                <a:latin typeface="Albert Sans"/>
                <a:ea typeface="Albert Sans"/>
                <a:cs typeface="Albert Sans"/>
                <a:sym typeface="Albert Sans"/>
              </a:rPr>
              <a:t>Privacy Concerns</a:t>
            </a:r>
            <a:endParaRPr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378" name="Google Shape;378;p33"/>
          <p:cNvSpPr txBox="1">
            <a:spLocks noGrp="1"/>
          </p:cNvSpPr>
          <p:nvPr>
            <p:ph type="title"/>
          </p:nvPr>
        </p:nvSpPr>
        <p:spPr>
          <a:xfrm>
            <a:off x="4590125" y="1752600"/>
            <a:ext cx="2174700" cy="52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000000"/>
                </a:solidFill>
                <a:latin typeface="Albert Sans"/>
                <a:ea typeface="Albert Sans"/>
                <a:cs typeface="Albert Sans"/>
                <a:sym typeface="Albert Sans"/>
              </a:rPr>
              <a:t>📌 </a:t>
            </a:r>
            <a:r>
              <a:rPr lang="en" sz="2200">
                <a:latin typeface="Albert Sans"/>
                <a:ea typeface="Albert Sans"/>
                <a:cs typeface="Albert Sans"/>
                <a:sym typeface="Albert Sans"/>
              </a:rPr>
              <a:t>Solutions</a:t>
            </a:r>
            <a:endParaRPr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379" name="Google Shape;379;p33"/>
          <p:cNvSpPr txBox="1">
            <a:spLocks noGrp="1"/>
          </p:cNvSpPr>
          <p:nvPr>
            <p:ph type="title"/>
          </p:nvPr>
        </p:nvSpPr>
        <p:spPr>
          <a:xfrm>
            <a:off x="296500" y="160125"/>
            <a:ext cx="5932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Privacy &amp; Trust by Design</a:t>
            </a:r>
            <a:b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/>
          </a:p>
        </p:txBody>
      </p:sp>
      <p:sp>
        <p:nvSpPr>
          <p:cNvPr id="380" name="Google Shape;380;p33"/>
          <p:cNvSpPr txBox="1">
            <a:spLocks noGrp="1"/>
          </p:cNvSpPr>
          <p:nvPr>
            <p:ph type="title"/>
          </p:nvPr>
        </p:nvSpPr>
        <p:spPr>
          <a:xfrm>
            <a:off x="243848" y="2275800"/>
            <a:ext cx="4020000" cy="113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0">
                <a:latin typeface="Albert Sans"/>
                <a:ea typeface="Albert Sans"/>
                <a:cs typeface="Albert Sans"/>
                <a:sym typeface="Albert Sans"/>
              </a:rPr>
              <a:t>Sensitive conversation notes may leak</a:t>
            </a:r>
            <a:br>
              <a:rPr lang="en" sz="1100" b="0">
                <a:latin typeface="Albert Sans"/>
                <a:ea typeface="Albert Sans"/>
                <a:cs typeface="Albert Sans"/>
                <a:sym typeface="Albert Sans"/>
              </a:rPr>
            </a:br>
            <a:endParaRPr sz="1100" b="0">
              <a:latin typeface="Albert Sans"/>
              <a:ea typeface="Albert Sans"/>
              <a:cs typeface="Albert Sans"/>
              <a:sym typeface="Albert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0">
                <a:latin typeface="Albert Sans"/>
                <a:ea typeface="Albert Sans"/>
                <a:cs typeface="Albert Sans"/>
                <a:sym typeface="Albert Sans"/>
              </a:rPr>
              <a:t>Guests may feel uncomfortable being “recorded”</a:t>
            </a:r>
            <a:br>
              <a:rPr lang="en" sz="1100" b="0">
                <a:latin typeface="Albert Sans"/>
                <a:ea typeface="Albert Sans"/>
                <a:cs typeface="Albert Sans"/>
                <a:sym typeface="Albert Sans"/>
              </a:rPr>
            </a:br>
            <a:endParaRPr sz="1100" b="0">
              <a:latin typeface="Albert Sans"/>
              <a:ea typeface="Albert Sans"/>
              <a:cs typeface="Albert Sans"/>
              <a:sym typeface="Albert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0">
                <a:latin typeface="Albert Sans"/>
                <a:ea typeface="Albert Sans"/>
                <a:cs typeface="Albert Sans"/>
                <a:sym typeface="Albert Sans"/>
              </a:rPr>
              <a:t>Uncertainty about where data is stored and who controls it</a:t>
            </a:r>
            <a:endParaRPr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381" name="Google Shape;381;p33"/>
          <p:cNvSpPr txBox="1">
            <a:spLocks noGrp="1"/>
          </p:cNvSpPr>
          <p:nvPr>
            <p:ph type="title"/>
          </p:nvPr>
        </p:nvSpPr>
        <p:spPr>
          <a:xfrm>
            <a:off x="4590050" y="2275800"/>
            <a:ext cx="4205700" cy="113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0">
                <a:latin typeface="Albert Sans"/>
                <a:ea typeface="Albert Sans"/>
                <a:cs typeface="Albert Sans"/>
                <a:sym typeface="Albert Sans"/>
              </a:rPr>
              <a:t>Opt-in only + encrypted local-first storage</a:t>
            </a:r>
            <a:br>
              <a:rPr lang="en" sz="1100" b="0">
                <a:latin typeface="Albert Sans"/>
                <a:ea typeface="Albert Sans"/>
                <a:cs typeface="Albert Sans"/>
                <a:sym typeface="Albert Sans"/>
              </a:rPr>
            </a:br>
            <a:endParaRPr sz="1100" b="0">
              <a:latin typeface="Albert Sans"/>
              <a:ea typeface="Albert Sans"/>
              <a:cs typeface="Albert Sans"/>
              <a:sym typeface="Albert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0">
                <a:latin typeface="Albert Sans"/>
                <a:ea typeface="Albert Sans"/>
                <a:cs typeface="Albert Sans"/>
                <a:sym typeface="Albert Sans"/>
              </a:rPr>
              <a:t>No background recording, clear “visible only to you” message</a:t>
            </a:r>
            <a:br>
              <a:rPr lang="en" sz="1100" b="0">
                <a:latin typeface="Albert Sans"/>
                <a:ea typeface="Albert Sans"/>
                <a:cs typeface="Albert Sans"/>
                <a:sym typeface="Albert Sans"/>
              </a:rPr>
            </a:br>
            <a:endParaRPr sz="1100" b="0">
              <a:latin typeface="Albert Sans"/>
              <a:ea typeface="Albert Sans"/>
              <a:cs typeface="Albert Sans"/>
              <a:sym typeface="Albert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0">
                <a:latin typeface="Albert Sans"/>
                <a:ea typeface="Albert Sans"/>
                <a:cs typeface="Albert Sans"/>
                <a:sym typeface="Albert Sans"/>
              </a:rPr>
              <a:t>User full control + Career Center endorsement for trust</a:t>
            </a:r>
            <a:endParaRPr>
              <a:latin typeface="Albert Sans"/>
              <a:ea typeface="Albert Sans"/>
              <a:cs typeface="Albert Sans"/>
              <a:sym typeface="Albert Sans"/>
            </a:endParaRPr>
          </a:p>
        </p:txBody>
      </p:sp>
      <p:cxnSp>
        <p:nvCxnSpPr>
          <p:cNvPr id="382" name="Google Shape;382;p33"/>
          <p:cNvCxnSpPr/>
          <p:nvPr/>
        </p:nvCxnSpPr>
        <p:spPr>
          <a:xfrm>
            <a:off x="2899600" y="2448225"/>
            <a:ext cx="1690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383" name="Google Shape;383;p33"/>
          <p:cNvCxnSpPr/>
          <p:nvPr/>
        </p:nvCxnSpPr>
        <p:spPr>
          <a:xfrm>
            <a:off x="3726432" y="2835175"/>
            <a:ext cx="8637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384" name="Google Shape;384;p33"/>
          <p:cNvCxnSpPr/>
          <p:nvPr/>
        </p:nvCxnSpPr>
        <p:spPr>
          <a:xfrm>
            <a:off x="4274016" y="3224600"/>
            <a:ext cx="3159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34"/>
          <p:cNvSpPr/>
          <p:nvPr/>
        </p:nvSpPr>
        <p:spPr>
          <a:xfrm>
            <a:off x="4869941" y="3401339"/>
            <a:ext cx="3761100" cy="360000"/>
          </a:xfrm>
          <a:prstGeom prst="round2SameRect">
            <a:avLst>
              <a:gd name="adj1" fmla="val 30061"/>
              <a:gd name="adj2" fmla="val 0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390" name="Google Shape;390;p34"/>
          <p:cNvSpPr/>
          <p:nvPr/>
        </p:nvSpPr>
        <p:spPr>
          <a:xfrm>
            <a:off x="4872188" y="3394675"/>
            <a:ext cx="3761100" cy="1527900"/>
          </a:xfrm>
          <a:prstGeom prst="roundRect">
            <a:avLst>
              <a:gd name="adj" fmla="val 7843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85725" algn="bl" rotWithShape="0">
              <a:srgbClr val="FAF6E7">
                <a:alpha val="6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391" name="Google Shape;391;p34"/>
          <p:cNvSpPr txBox="1">
            <a:spLocks noGrp="1"/>
          </p:cNvSpPr>
          <p:nvPr>
            <p:ph type="title"/>
          </p:nvPr>
        </p:nvSpPr>
        <p:spPr>
          <a:xfrm>
            <a:off x="4754309" y="3401337"/>
            <a:ext cx="3761100" cy="36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400"/>
              </a:spcAft>
              <a:buNone/>
            </a:pPr>
            <a:r>
              <a:rPr lang="en" sz="1200">
                <a:latin typeface="Albert Sans"/>
                <a:ea typeface="Albert Sans"/>
                <a:cs typeface="Albert Sans"/>
                <a:sym typeface="Albert Sans"/>
              </a:rPr>
              <a:t>Phase 4: Expansion (12+ months)</a:t>
            </a:r>
            <a:endParaRPr sz="1200"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392" name="Google Shape;392;p34"/>
          <p:cNvSpPr/>
          <p:nvPr/>
        </p:nvSpPr>
        <p:spPr>
          <a:xfrm>
            <a:off x="421225" y="2643175"/>
            <a:ext cx="3761100" cy="360000"/>
          </a:xfrm>
          <a:prstGeom prst="round2SameRect">
            <a:avLst>
              <a:gd name="adj1" fmla="val 40514"/>
              <a:gd name="adj2" fmla="val 0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393" name="Google Shape;393;p34"/>
          <p:cNvSpPr/>
          <p:nvPr/>
        </p:nvSpPr>
        <p:spPr>
          <a:xfrm>
            <a:off x="421213" y="2643175"/>
            <a:ext cx="3761100" cy="1335300"/>
          </a:xfrm>
          <a:prstGeom prst="roundRect">
            <a:avLst>
              <a:gd name="adj" fmla="val 10975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85725" algn="bl" rotWithShape="0">
              <a:srgbClr val="FAF6E7">
                <a:alpha val="6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394" name="Google Shape;394;p34"/>
          <p:cNvSpPr/>
          <p:nvPr/>
        </p:nvSpPr>
        <p:spPr>
          <a:xfrm>
            <a:off x="421225" y="928225"/>
            <a:ext cx="3761100" cy="360000"/>
          </a:xfrm>
          <a:prstGeom prst="round2SameRect">
            <a:avLst>
              <a:gd name="adj1" fmla="val 40514"/>
              <a:gd name="adj2" fmla="val 0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395" name="Google Shape;395;p34"/>
          <p:cNvSpPr/>
          <p:nvPr/>
        </p:nvSpPr>
        <p:spPr>
          <a:xfrm>
            <a:off x="421213" y="928225"/>
            <a:ext cx="3761100" cy="1335300"/>
          </a:xfrm>
          <a:prstGeom prst="roundRect">
            <a:avLst>
              <a:gd name="adj" fmla="val 10975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85725" algn="bl" rotWithShape="0">
              <a:srgbClr val="FAF6E7">
                <a:alpha val="6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396" name="Google Shape;396;p34"/>
          <p:cNvSpPr txBox="1">
            <a:spLocks noGrp="1"/>
          </p:cNvSpPr>
          <p:nvPr>
            <p:ph type="title"/>
          </p:nvPr>
        </p:nvSpPr>
        <p:spPr>
          <a:xfrm>
            <a:off x="291125" y="2643174"/>
            <a:ext cx="3761100" cy="36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400"/>
              </a:spcAft>
              <a:buNone/>
            </a:pPr>
            <a:r>
              <a:rPr lang="en" sz="1200">
                <a:latin typeface="Albert Sans"/>
                <a:ea typeface="Albert Sans"/>
                <a:cs typeface="Albert Sans"/>
                <a:sym typeface="Albert Sans"/>
              </a:rPr>
              <a:t>Phase 3: Community (6–12 months)</a:t>
            </a:r>
            <a:endParaRPr sz="1200"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397" name="Google Shape;397;p34"/>
          <p:cNvSpPr/>
          <p:nvPr/>
        </p:nvSpPr>
        <p:spPr>
          <a:xfrm>
            <a:off x="4875400" y="1387803"/>
            <a:ext cx="3761100" cy="360000"/>
          </a:xfrm>
          <a:prstGeom prst="round2SameRect">
            <a:avLst>
              <a:gd name="adj1" fmla="val 30061"/>
              <a:gd name="adj2" fmla="val 0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398" name="Google Shape;398;p34"/>
          <p:cNvSpPr/>
          <p:nvPr/>
        </p:nvSpPr>
        <p:spPr>
          <a:xfrm>
            <a:off x="4872195" y="1371600"/>
            <a:ext cx="3761100" cy="1565100"/>
          </a:xfrm>
          <a:prstGeom prst="roundRect">
            <a:avLst>
              <a:gd name="adj" fmla="val 6816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85725" algn="bl" rotWithShape="0">
              <a:srgbClr val="FAF6E7">
                <a:alpha val="6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399" name="Google Shape;399;p34"/>
          <p:cNvSpPr txBox="1">
            <a:spLocks noGrp="1"/>
          </p:cNvSpPr>
          <p:nvPr>
            <p:ph type="title"/>
          </p:nvPr>
        </p:nvSpPr>
        <p:spPr>
          <a:xfrm>
            <a:off x="4753107" y="1387802"/>
            <a:ext cx="3761100" cy="36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400"/>
              </a:spcAft>
              <a:buNone/>
            </a:pPr>
            <a:r>
              <a:rPr lang="en" sz="1200">
                <a:latin typeface="Albert Sans"/>
                <a:ea typeface="Albert Sans"/>
                <a:cs typeface="Albert Sans"/>
                <a:sym typeface="Albert Sans"/>
              </a:rPr>
              <a:t>Phase 2: MVP Rollout (3–6 months)</a:t>
            </a:r>
            <a:endParaRPr sz="1200"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400" name="Google Shape;400;p34"/>
          <p:cNvSpPr txBox="1">
            <a:spLocks noGrp="1"/>
          </p:cNvSpPr>
          <p:nvPr>
            <p:ph type="title"/>
          </p:nvPr>
        </p:nvSpPr>
        <p:spPr>
          <a:xfrm>
            <a:off x="291137" y="1324560"/>
            <a:ext cx="3761100" cy="97562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190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Albert Sans"/>
              <a:buChar char="●"/>
            </a:pPr>
            <a:r>
              <a:rPr lang="en" sz="1200" b="0" dirty="0">
                <a:latin typeface="Albert Sans"/>
                <a:ea typeface="Albert Sans"/>
                <a:cs typeface="Albert Sans"/>
                <a:sym typeface="Albert Sans"/>
              </a:rPr>
              <a:t>Small pilot with 10–20 MSBA students</a:t>
            </a:r>
            <a:endParaRPr sz="1200" b="0" dirty="0">
              <a:latin typeface="Albert Sans"/>
              <a:ea typeface="Albert Sans"/>
              <a:cs typeface="Albert Sans"/>
              <a:sym typeface="Albert Sans"/>
            </a:endParaRPr>
          </a:p>
          <a:p>
            <a:pPr marL="457200" lvl="0" indent="-1905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Albert Sans"/>
              <a:buChar char="●"/>
            </a:pPr>
            <a:r>
              <a:rPr lang="en" sz="1200" b="0" dirty="0">
                <a:latin typeface="Albert Sans"/>
                <a:ea typeface="Albert Sans"/>
                <a:cs typeface="Albert Sans"/>
                <a:sym typeface="Albert Sans"/>
              </a:rPr>
              <a:t>Test core workflow w/ low-fidelity prototype</a:t>
            </a:r>
            <a:endParaRPr sz="1200" b="0" dirty="0">
              <a:latin typeface="Albert Sans"/>
              <a:ea typeface="Albert Sans"/>
              <a:cs typeface="Albert Sans"/>
              <a:sym typeface="Albert Sans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1200" dirty="0">
                <a:solidFill>
                  <a:schemeClr val="tx2"/>
                </a:solidFill>
                <a:latin typeface="Albert Sans"/>
                <a:ea typeface="Albert Sans"/>
                <a:cs typeface="Albert Sans"/>
                <a:sym typeface="Albert Sans"/>
              </a:rPr>
              <a:t>Goal: Validate needs &amp; collect feedback</a:t>
            </a:r>
            <a:endParaRPr sz="1200" dirty="0">
              <a:solidFill>
                <a:schemeClr val="tx2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401" name="Google Shape;401;p34"/>
          <p:cNvSpPr txBox="1">
            <a:spLocks noGrp="1"/>
          </p:cNvSpPr>
          <p:nvPr>
            <p:ph type="title"/>
          </p:nvPr>
        </p:nvSpPr>
        <p:spPr>
          <a:xfrm>
            <a:off x="4761470" y="1780522"/>
            <a:ext cx="3660900" cy="11879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190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Albert Sans"/>
              <a:buChar char="●"/>
            </a:pPr>
            <a:r>
              <a:rPr lang="en" sz="1200" b="0" dirty="0">
                <a:latin typeface="Albert Sans"/>
                <a:ea typeface="Albert Sans"/>
                <a:cs typeface="Albert Sans"/>
                <a:sym typeface="Albert Sans"/>
              </a:rPr>
              <a:t>Release MVP with core features</a:t>
            </a:r>
            <a:endParaRPr sz="1200" b="0" dirty="0">
              <a:latin typeface="Albert Sans"/>
              <a:ea typeface="Albert Sans"/>
              <a:cs typeface="Albert Sans"/>
              <a:sym typeface="Albert Sans"/>
            </a:endParaRPr>
          </a:p>
          <a:p>
            <a:pPr marL="457200" lvl="0" indent="-1905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Albert Sans"/>
              <a:buChar char="●"/>
            </a:pPr>
            <a:r>
              <a:rPr lang="en" sz="1200" b="0" dirty="0">
                <a:latin typeface="Albert Sans"/>
                <a:ea typeface="Albert Sans"/>
                <a:cs typeface="Albert Sans"/>
                <a:sym typeface="Albert Sans"/>
              </a:rPr>
              <a:t>Onboard more MSBA students with training &amp; calendar integration</a:t>
            </a:r>
            <a:endParaRPr sz="1200" b="0" dirty="0">
              <a:latin typeface="Albert Sans"/>
              <a:ea typeface="Albert Sans"/>
              <a:cs typeface="Albert Sans"/>
              <a:sym typeface="Albert Sans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1200" dirty="0">
                <a:solidFill>
                  <a:schemeClr val="tx2"/>
                </a:solidFill>
                <a:latin typeface="Albert Sans"/>
                <a:ea typeface="Albert Sans"/>
                <a:cs typeface="Albert Sans"/>
                <a:sym typeface="Albert Sans"/>
              </a:rPr>
              <a:t>Goal: Build stable user base &amp; early habits</a:t>
            </a:r>
            <a:endParaRPr sz="1200" dirty="0">
              <a:solidFill>
                <a:schemeClr val="tx2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402" name="Google Shape;402;p34"/>
          <p:cNvSpPr txBox="1">
            <a:spLocks noGrp="1"/>
          </p:cNvSpPr>
          <p:nvPr>
            <p:ph type="title"/>
          </p:nvPr>
        </p:nvSpPr>
        <p:spPr>
          <a:xfrm>
            <a:off x="291137" y="3035897"/>
            <a:ext cx="3761100" cy="97562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190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Albert Sans"/>
              <a:buChar char="●"/>
            </a:pPr>
            <a:r>
              <a:rPr lang="en" sz="1200" b="0" dirty="0">
                <a:latin typeface="Albert Sans"/>
                <a:ea typeface="Albert Sans"/>
                <a:cs typeface="Albert Sans"/>
                <a:sym typeface="Albert Sans"/>
              </a:rPr>
              <a:t>Expand to whole MSBA community</a:t>
            </a:r>
            <a:endParaRPr sz="1200" b="0" dirty="0">
              <a:latin typeface="Albert Sans"/>
              <a:ea typeface="Albert Sans"/>
              <a:cs typeface="Albert Sans"/>
              <a:sym typeface="Albert Sans"/>
            </a:endParaRPr>
          </a:p>
          <a:p>
            <a:pPr marL="457200" lvl="0" indent="-1905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Albert Sans"/>
              <a:buChar char="●"/>
            </a:pPr>
            <a:r>
              <a:rPr lang="en" sz="1200" b="0" dirty="0">
                <a:latin typeface="Albert Sans"/>
                <a:ea typeface="Albert Sans"/>
                <a:cs typeface="Albert Sans"/>
                <a:sym typeface="Albert Sans"/>
              </a:rPr>
              <a:t>Career Center endorsement + gamification </a:t>
            </a:r>
            <a:endParaRPr sz="1200" b="0" dirty="0">
              <a:latin typeface="Albert Sans"/>
              <a:ea typeface="Albert Sans"/>
              <a:cs typeface="Albert Sans"/>
              <a:sym typeface="Albert Sans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1200" dirty="0">
                <a:solidFill>
                  <a:schemeClr val="tx2"/>
                </a:solidFill>
                <a:latin typeface="Albert Sans"/>
                <a:ea typeface="Albert Sans"/>
                <a:cs typeface="Albert Sans"/>
                <a:sym typeface="Albert Sans"/>
              </a:rPr>
              <a:t>Goal: Make follow-up a community norm</a:t>
            </a:r>
            <a:endParaRPr sz="1200" dirty="0">
              <a:solidFill>
                <a:schemeClr val="tx2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403" name="Google Shape;403;p34"/>
          <p:cNvSpPr txBox="1">
            <a:spLocks noGrp="1"/>
          </p:cNvSpPr>
          <p:nvPr>
            <p:ph type="title"/>
          </p:nvPr>
        </p:nvSpPr>
        <p:spPr>
          <a:xfrm>
            <a:off x="4761460" y="3790608"/>
            <a:ext cx="4091400" cy="11879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190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Albert Sans"/>
              <a:buChar char="●"/>
            </a:pPr>
            <a:r>
              <a:rPr lang="en" sz="1200" b="0" dirty="0">
                <a:latin typeface="Albert Sans"/>
                <a:ea typeface="Albert Sans"/>
                <a:cs typeface="Albert Sans"/>
                <a:sym typeface="Albert Sans"/>
              </a:rPr>
              <a:t>Extend to Marshall programs beyond MSBA</a:t>
            </a:r>
            <a:endParaRPr sz="1200" b="0" dirty="0">
              <a:latin typeface="Albert Sans"/>
              <a:ea typeface="Albert Sans"/>
              <a:cs typeface="Albert Sans"/>
              <a:sym typeface="Albert Sans"/>
            </a:endParaRPr>
          </a:p>
          <a:p>
            <a:pPr marL="457200" lvl="0" indent="-1905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Albert Sans"/>
              <a:buChar char="●"/>
            </a:pPr>
            <a:r>
              <a:rPr lang="en" sz="1200" b="0" dirty="0">
                <a:latin typeface="Albert Sans"/>
                <a:ea typeface="Albert Sans"/>
                <a:cs typeface="Albert Sans"/>
                <a:sym typeface="Albert Sans"/>
              </a:rPr>
              <a:t>Add advanced features</a:t>
            </a:r>
            <a:endParaRPr sz="1200" b="0" dirty="0">
              <a:latin typeface="Albert Sans"/>
              <a:ea typeface="Albert Sans"/>
              <a:cs typeface="Albert Sans"/>
              <a:sym typeface="Albert Sans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1200" dirty="0">
                <a:solidFill>
                  <a:schemeClr val="tx2"/>
                </a:solidFill>
                <a:latin typeface="Albert Sans"/>
                <a:ea typeface="Albert Sans"/>
                <a:cs typeface="Albert Sans"/>
                <a:sym typeface="Albert Sans"/>
              </a:rPr>
              <a:t>Goal: Position it as Marshall’s standard networking journal</a:t>
            </a:r>
            <a:endParaRPr sz="1200" dirty="0">
              <a:solidFill>
                <a:schemeClr val="tx2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404" name="Google Shape;404;p34"/>
          <p:cNvSpPr txBox="1">
            <a:spLocks noGrp="1"/>
          </p:cNvSpPr>
          <p:nvPr>
            <p:ph type="title"/>
          </p:nvPr>
        </p:nvSpPr>
        <p:spPr>
          <a:xfrm>
            <a:off x="296500" y="160125"/>
            <a:ext cx="5932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Implementation Roadmap</a:t>
            </a:r>
            <a:endParaRPr/>
          </a:p>
        </p:txBody>
      </p:sp>
      <p:cxnSp>
        <p:nvCxnSpPr>
          <p:cNvPr id="405" name="Google Shape;405;p34"/>
          <p:cNvCxnSpPr/>
          <p:nvPr/>
        </p:nvCxnSpPr>
        <p:spPr>
          <a:xfrm>
            <a:off x="4530163" y="879225"/>
            <a:ext cx="0" cy="40941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06" name="Google Shape;406;p34"/>
          <p:cNvSpPr/>
          <p:nvPr/>
        </p:nvSpPr>
        <p:spPr>
          <a:xfrm>
            <a:off x="4182525" y="1340175"/>
            <a:ext cx="276600" cy="532500"/>
          </a:xfrm>
          <a:prstGeom prst="leftBrace">
            <a:avLst>
              <a:gd name="adj1" fmla="val 0"/>
              <a:gd name="adj2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407" name="Google Shape;407;p34"/>
          <p:cNvSpPr/>
          <p:nvPr/>
        </p:nvSpPr>
        <p:spPr>
          <a:xfrm rot="10800000">
            <a:off x="4601200" y="1889400"/>
            <a:ext cx="270600" cy="529500"/>
          </a:xfrm>
          <a:prstGeom prst="leftBrace">
            <a:avLst>
              <a:gd name="adj1" fmla="val 0"/>
              <a:gd name="adj2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408" name="Google Shape;408;p34"/>
          <p:cNvSpPr/>
          <p:nvPr/>
        </p:nvSpPr>
        <p:spPr>
          <a:xfrm>
            <a:off x="4182325" y="2418900"/>
            <a:ext cx="276600" cy="1198800"/>
          </a:xfrm>
          <a:prstGeom prst="leftBrace">
            <a:avLst>
              <a:gd name="adj1" fmla="val 0"/>
              <a:gd name="adj2" fmla="val 7499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409" name="Google Shape;409;p34"/>
          <p:cNvSpPr/>
          <p:nvPr/>
        </p:nvSpPr>
        <p:spPr>
          <a:xfrm rot="10800000">
            <a:off x="4601204" y="3617700"/>
            <a:ext cx="270600" cy="2127900"/>
          </a:xfrm>
          <a:prstGeom prst="leftBrace">
            <a:avLst>
              <a:gd name="adj1" fmla="val 0"/>
              <a:gd name="adj2" fmla="val 73352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410" name="Google Shape;410;p34"/>
          <p:cNvSpPr txBox="1">
            <a:spLocks noGrp="1"/>
          </p:cNvSpPr>
          <p:nvPr>
            <p:ph type="title"/>
          </p:nvPr>
        </p:nvSpPr>
        <p:spPr>
          <a:xfrm>
            <a:off x="291125" y="928224"/>
            <a:ext cx="3761100" cy="36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400"/>
              </a:spcAft>
              <a:buNone/>
            </a:pPr>
            <a:r>
              <a:rPr lang="en" sz="1200">
                <a:latin typeface="Albert Sans"/>
                <a:ea typeface="Albert Sans"/>
                <a:cs typeface="Albert Sans"/>
                <a:sym typeface="Albert Sans"/>
              </a:rPr>
              <a:t>Phase 1: Pilot (0–3 months)</a:t>
            </a:r>
            <a:endParaRPr sz="1200" b="0">
              <a:latin typeface="Albert Sans"/>
              <a:ea typeface="Albert Sans"/>
              <a:cs typeface="Albert Sans"/>
              <a:sym typeface="Albert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35"/>
          <p:cNvSpPr/>
          <p:nvPr/>
        </p:nvSpPr>
        <p:spPr>
          <a:xfrm>
            <a:off x="780150" y="1279075"/>
            <a:ext cx="7620000" cy="2939100"/>
          </a:xfrm>
          <a:prstGeom prst="roundRect">
            <a:avLst>
              <a:gd name="adj" fmla="val 5864"/>
            </a:avLst>
          </a:prstGeom>
          <a:solidFill>
            <a:schemeClr val="lt1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100013" algn="bl" rotWithShape="0">
              <a:srgbClr val="FAF6E7">
                <a:alpha val="7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lbert Sans"/>
              <a:ea typeface="Albert Sans"/>
              <a:cs typeface="Albert Sans"/>
              <a:sym typeface="Albert Sans"/>
            </a:endParaRPr>
          </a:p>
        </p:txBody>
      </p:sp>
      <p:graphicFrame>
        <p:nvGraphicFramePr>
          <p:cNvPr id="416" name="Google Shape;416;p35"/>
          <p:cNvGraphicFramePr/>
          <p:nvPr>
            <p:extLst>
              <p:ext uri="{D42A27DB-BD31-4B8C-83A1-F6EECF244321}">
                <p14:modId xmlns:p14="http://schemas.microsoft.com/office/powerpoint/2010/main" val="3685720668"/>
              </p:ext>
            </p:extLst>
          </p:nvPr>
        </p:nvGraphicFramePr>
        <p:xfrm>
          <a:off x="952500" y="1619250"/>
          <a:ext cx="7239000" cy="2334775"/>
        </p:xfrm>
        <a:graphic>
          <a:graphicData uri="http://schemas.openxmlformats.org/drawingml/2006/table">
            <a:tbl>
              <a:tblPr>
                <a:noFill/>
                <a:tableStyleId>{95ABDD2E-055E-4647-9917-61D6ADB0EDF7}</a:tableStyleId>
              </a:tblPr>
              <a:tblGrid>
                <a:gridCol w="3619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19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66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Behavior Change Mechanism</a:t>
                      </a:r>
                      <a:endParaRPr b="1">
                        <a:solidFill>
                          <a:schemeClr val="dk1"/>
                        </a:solidFill>
                        <a:latin typeface="Albert Sans"/>
                        <a:ea typeface="Albert Sans"/>
                        <a:cs typeface="Albert Sans"/>
                        <a:sym typeface="Albert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Successful Implementation Outcome</a:t>
                      </a:r>
                      <a:endParaRPr b="1">
                        <a:solidFill>
                          <a:schemeClr val="dk1"/>
                        </a:solidFill>
                        <a:latin typeface="Albert Sans"/>
                        <a:ea typeface="Albert Sans"/>
                        <a:cs typeface="Albert Sans"/>
                        <a:sym typeface="Albert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69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b="1" dirty="0">
                          <a:solidFill>
                            <a:schemeClr val="dk1"/>
                          </a:solidFill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⏱ </a:t>
                      </a:r>
                      <a:r>
                        <a:rPr lang="en" dirty="0">
                          <a:solidFill>
                            <a:schemeClr val="dk1"/>
                          </a:solidFill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Calendar triggers</a:t>
                      </a:r>
                      <a:endParaRPr dirty="0">
                        <a:solidFill>
                          <a:schemeClr val="dk1"/>
                        </a:solidFill>
                        <a:latin typeface="Albert Sans"/>
                        <a:ea typeface="Albert Sans"/>
                        <a:cs typeface="Albert Sans"/>
                        <a:sym typeface="Albert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≥80%</a:t>
                      </a:r>
                      <a:r>
                        <a:rPr lang="en">
                          <a:solidFill>
                            <a:schemeClr val="dk1"/>
                          </a:solidFill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 follow-ups </a:t>
                      </a:r>
                      <a:r>
                        <a:rPr lang="en" b="1">
                          <a:solidFill>
                            <a:schemeClr val="dk1"/>
                          </a:solidFill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in 48h</a:t>
                      </a:r>
                      <a:endParaRPr b="1">
                        <a:solidFill>
                          <a:schemeClr val="dk1"/>
                        </a:solidFill>
                        <a:latin typeface="Albert Sans"/>
                        <a:ea typeface="Albert Sans"/>
                        <a:cs typeface="Albert Sans"/>
                        <a:sym typeface="Albert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69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b="1" dirty="0"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⚡ </a:t>
                      </a:r>
                      <a:r>
                        <a:rPr lang="en" dirty="0">
                          <a:solidFill>
                            <a:schemeClr val="dk1"/>
                          </a:solidFill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Low-friction capture</a:t>
                      </a:r>
                      <a:endParaRPr dirty="0">
                        <a:solidFill>
                          <a:schemeClr val="dk1"/>
                        </a:solidFill>
                        <a:latin typeface="Albert Sans"/>
                        <a:ea typeface="Albert Sans"/>
                        <a:cs typeface="Albert Sans"/>
                        <a:sym typeface="Albert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Draft time </a:t>
                      </a:r>
                      <a:r>
                        <a:rPr lang="en" b="1">
                          <a:solidFill>
                            <a:schemeClr val="dk1"/>
                          </a:solidFill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≤3min</a:t>
                      </a:r>
                      <a:endParaRPr b="1">
                        <a:solidFill>
                          <a:schemeClr val="dk1"/>
                        </a:solidFill>
                        <a:latin typeface="Albert Sans"/>
                        <a:ea typeface="Albert Sans"/>
                        <a:cs typeface="Albert Sans"/>
                        <a:sym typeface="Albert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69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b="1"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🤖 </a:t>
                      </a:r>
                      <a:r>
                        <a:rPr lang="en">
                          <a:solidFill>
                            <a:schemeClr val="dk1"/>
                          </a:solidFill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AI follow-ups</a:t>
                      </a:r>
                      <a:endParaRPr>
                        <a:solidFill>
                          <a:schemeClr val="dk1"/>
                        </a:solidFill>
                        <a:latin typeface="Albert Sans"/>
                        <a:ea typeface="Albert Sans"/>
                        <a:cs typeface="Albert Sans"/>
                        <a:sym typeface="Albert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Higher quality</a:t>
                      </a:r>
                      <a:r>
                        <a:rPr lang="en">
                          <a:solidFill>
                            <a:schemeClr val="dk1"/>
                          </a:solidFill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 &amp; confidence</a:t>
                      </a:r>
                      <a:endParaRPr>
                        <a:solidFill>
                          <a:schemeClr val="dk1"/>
                        </a:solidFill>
                        <a:latin typeface="Albert Sans"/>
                        <a:ea typeface="Albert Sans"/>
                        <a:cs typeface="Albert Sans"/>
                        <a:sym typeface="Albert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69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b="1"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🏆 </a:t>
                      </a:r>
                      <a:r>
                        <a:rPr lang="en">
                          <a:solidFill>
                            <a:schemeClr val="dk1"/>
                          </a:solidFill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Gamification</a:t>
                      </a:r>
                      <a:endParaRPr>
                        <a:solidFill>
                          <a:schemeClr val="dk1"/>
                        </a:solidFill>
                        <a:latin typeface="Albert Sans"/>
                        <a:ea typeface="Albert Sans"/>
                        <a:cs typeface="Albert Sans"/>
                        <a:sym typeface="Albert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b="1" dirty="0">
                          <a:solidFill>
                            <a:schemeClr val="dk1"/>
                          </a:solidFill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≥80%</a:t>
                      </a:r>
                      <a:r>
                        <a:rPr lang="en" dirty="0">
                          <a:solidFill>
                            <a:schemeClr val="dk1"/>
                          </a:solidFill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 weekly active usage</a:t>
                      </a:r>
                      <a:endParaRPr dirty="0">
                        <a:solidFill>
                          <a:schemeClr val="dk1"/>
                        </a:solidFill>
                        <a:latin typeface="Albert Sans"/>
                        <a:ea typeface="Albert Sans"/>
                        <a:cs typeface="Albert Sans"/>
                        <a:sym typeface="Albert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17" name="Google Shape;417;p35"/>
          <p:cNvSpPr txBox="1">
            <a:spLocks noGrp="1"/>
          </p:cNvSpPr>
          <p:nvPr>
            <p:ph type="title"/>
          </p:nvPr>
        </p:nvSpPr>
        <p:spPr>
          <a:xfrm>
            <a:off x="296500" y="160125"/>
            <a:ext cx="5932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Successful Implementation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36"/>
          <p:cNvSpPr txBox="1">
            <a:spLocks noGrp="1"/>
          </p:cNvSpPr>
          <p:nvPr>
            <p:ph type="title"/>
          </p:nvPr>
        </p:nvSpPr>
        <p:spPr>
          <a:xfrm>
            <a:off x="1878676" y="1189100"/>
            <a:ext cx="5386648" cy="196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 You!</a:t>
            </a:r>
            <a:endParaRPr dirty="0"/>
          </a:p>
        </p:txBody>
      </p:sp>
      <p:sp>
        <p:nvSpPr>
          <p:cNvPr id="423" name="Google Shape;423;p36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Now Open for Q&amp;A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5"/>
          <p:cNvSpPr txBox="1">
            <a:spLocks noGrp="1"/>
          </p:cNvSpPr>
          <p:nvPr>
            <p:ph type="title"/>
          </p:nvPr>
        </p:nvSpPr>
        <p:spPr>
          <a:xfrm>
            <a:off x="296500" y="1601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Meet A4ever</a:t>
            </a:r>
            <a:endParaRPr/>
          </a:p>
        </p:txBody>
      </p:sp>
      <p:pic>
        <p:nvPicPr>
          <p:cNvPr id="125" name="Google Shape;125;p25"/>
          <p:cNvPicPr preferRelativeResize="0"/>
          <p:nvPr/>
        </p:nvPicPr>
        <p:blipFill rotWithShape="1">
          <a:blip r:embed="rId3">
            <a:alphaModFix/>
          </a:blip>
          <a:srcRect l="15938" r="15945" b="7825"/>
          <a:stretch/>
        </p:blipFill>
        <p:spPr>
          <a:xfrm>
            <a:off x="6293300" y="0"/>
            <a:ext cx="2850701" cy="5143501"/>
          </a:xfrm>
          <a:prstGeom prst="rect">
            <a:avLst/>
          </a:prstGeom>
          <a:noFill/>
          <a:ln>
            <a:noFill/>
          </a:ln>
          <a:effectLst>
            <a:outerShdw blurRad="142875" dist="47625" dir="10800000" algn="bl" rotWithShape="0">
              <a:schemeClr val="dk1">
                <a:alpha val="50000"/>
              </a:schemeClr>
            </a:outerShdw>
          </a:effectLst>
        </p:spPr>
      </p:pic>
      <p:sp>
        <p:nvSpPr>
          <p:cNvPr id="126" name="Google Shape;126;p25"/>
          <p:cNvSpPr/>
          <p:nvPr/>
        </p:nvSpPr>
        <p:spPr>
          <a:xfrm>
            <a:off x="389354" y="1190125"/>
            <a:ext cx="987900" cy="993900"/>
          </a:xfrm>
          <a:prstGeom prst="ellipse">
            <a:avLst/>
          </a:prstGeom>
          <a:solidFill>
            <a:schemeClr val="lt2"/>
          </a:solidFill>
          <a:ln w="66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1925" tIns="61925" rIns="61925" bIns="619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50"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127" name="Google Shape;127;p25"/>
          <p:cNvSpPr txBox="1"/>
          <p:nvPr/>
        </p:nvSpPr>
        <p:spPr>
          <a:xfrm>
            <a:off x="296500" y="2239906"/>
            <a:ext cx="1173900" cy="3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425" tIns="77425" rIns="77425" bIns="77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16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Tanvi Dhingra</a:t>
            </a:r>
            <a:endParaRPr sz="1016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pic>
        <p:nvPicPr>
          <p:cNvPr id="128" name="Google Shape;128;p25" title="Dhingra_Tanvi_931-B-2017-retouched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9534" y="1263353"/>
            <a:ext cx="847500" cy="847500"/>
          </a:xfrm>
          <a:prstGeom prst="ellipse">
            <a:avLst/>
          </a:prstGeom>
          <a:noFill/>
          <a:ln>
            <a:noFill/>
          </a:ln>
          <a:effectLst>
            <a:outerShdw blurRad="48396" dist="16132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29" name="Google Shape;129;p25"/>
          <p:cNvSpPr/>
          <p:nvPr/>
        </p:nvSpPr>
        <p:spPr>
          <a:xfrm>
            <a:off x="1882204" y="1190125"/>
            <a:ext cx="987900" cy="993900"/>
          </a:xfrm>
          <a:prstGeom prst="ellipse">
            <a:avLst/>
          </a:prstGeom>
          <a:solidFill>
            <a:schemeClr val="lt2"/>
          </a:solidFill>
          <a:ln w="66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1925" tIns="61925" rIns="61925" bIns="619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50"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130" name="Google Shape;130;p25"/>
          <p:cNvSpPr/>
          <p:nvPr/>
        </p:nvSpPr>
        <p:spPr>
          <a:xfrm>
            <a:off x="3375054" y="1190125"/>
            <a:ext cx="987900" cy="993900"/>
          </a:xfrm>
          <a:prstGeom prst="ellipse">
            <a:avLst/>
          </a:prstGeom>
          <a:solidFill>
            <a:schemeClr val="lt2"/>
          </a:solidFill>
          <a:ln w="66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1925" tIns="61925" rIns="61925" bIns="619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50"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131" name="Google Shape;131;p25"/>
          <p:cNvSpPr txBox="1"/>
          <p:nvPr/>
        </p:nvSpPr>
        <p:spPr>
          <a:xfrm>
            <a:off x="3282173" y="2239906"/>
            <a:ext cx="1173900" cy="3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425" tIns="77425" rIns="77425" bIns="77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16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Linlan Ma</a:t>
            </a:r>
            <a:endParaRPr sz="1016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132" name="Google Shape;132;p25"/>
          <p:cNvSpPr/>
          <p:nvPr/>
        </p:nvSpPr>
        <p:spPr>
          <a:xfrm>
            <a:off x="4867903" y="1190125"/>
            <a:ext cx="987900" cy="993900"/>
          </a:xfrm>
          <a:prstGeom prst="ellipse">
            <a:avLst/>
          </a:prstGeom>
          <a:solidFill>
            <a:schemeClr val="lt2"/>
          </a:solidFill>
          <a:ln w="66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1925" tIns="61925" rIns="61925" bIns="619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50"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133" name="Google Shape;133;p25"/>
          <p:cNvSpPr txBox="1"/>
          <p:nvPr/>
        </p:nvSpPr>
        <p:spPr>
          <a:xfrm>
            <a:off x="4775050" y="2239906"/>
            <a:ext cx="1173900" cy="3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425" tIns="77425" rIns="77425" bIns="77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16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Mike Mai</a:t>
            </a:r>
            <a:endParaRPr sz="1016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134" name="Google Shape;134;p25"/>
          <p:cNvSpPr/>
          <p:nvPr/>
        </p:nvSpPr>
        <p:spPr>
          <a:xfrm>
            <a:off x="1135779" y="2881810"/>
            <a:ext cx="987900" cy="993900"/>
          </a:xfrm>
          <a:prstGeom prst="ellipse">
            <a:avLst/>
          </a:prstGeom>
          <a:solidFill>
            <a:schemeClr val="lt2"/>
          </a:solidFill>
          <a:ln w="66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1925" tIns="61925" rIns="61925" bIns="619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50"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135" name="Google Shape;135;p25"/>
          <p:cNvSpPr txBox="1"/>
          <p:nvPr/>
        </p:nvSpPr>
        <p:spPr>
          <a:xfrm>
            <a:off x="1042872" y="3931591"/>
            <a:ext cx="1173900" cy="3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425" tIns="77425" rIns="77425" bIns="77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16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Alexander Tang</a:t>
            </a:r>
            <a:endParaRPr sz="1016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136" name="Google Shape;136;p25"/>
          <p:cNvSpPr/>
          <p:nvPr/>
        </p:nvSpPr>
        <p:spPr>
          <a:xfrm>
            <a:off x="2628629" y="2881810"/>
            <a:ext cx="987900" cy="993900"/>
          </a:xfrm>
          <a:prstGeom prst="ellipse">
            <a:avLst/>
          </a:prstGeom>
          <a:solidFill>
            <a:schemeClr val="lt2"/>
          </a:solidFill>
          <a:ln w="66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1925" tIns="61925" rIns="61925" bIns="619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50"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137" name="Google Shape;137;p25"/>
          <p:cNvSpPr txBox="1"/>
          <p:nvPr/>
        </p:nvSpPr>
        <p:spPr>
          <a:xfrm>
            <a:off x="2535722" y="3931591"/>
            <a:ext cx="1173900" cy="3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425" tIns="77425" rIns="77425" bIns="77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16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Louise Wang</a:t>
            </a:r>
            <a:endParaRPr sz="1016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138" name="Google Shape;138;p25"/>
          <p:cNvSpPr/>
          <p:nvPr/>
        </p:nvSpPr>
        <p:spPr>
          <a:xfrm>
            <a:off x="4121478" y="2881810"/>
            <a:ext cx="987900" cy="993900"/>
          </a:xfrm>
          <a:prstGeom prst="ellipse">
            <a:avLst/>
          </a:prstGeom>
          <a:solidFill>
            <a:schemeClr val="lt2"/>
          </a:solidFill>
          <a:ln w="66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1925" tIns="61925" rIns="61925" bIns="619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50"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139" name="Google Shape;139;p25"/>
          <p:cNvSpPr txBox="1"/>
          <p:nvPr/>
        </p:nvSpPr>
        <p:spPr>
          <a:xfrm>
            <a:off x="4028572" y="3931591"/>
            <a:ext cx="1173900" cy="3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425" tIns="77425" rIns="77425" bIns="77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16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Henry Yao</a:t>
            </a:r>
            <a:endParaRPr sz="1016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pic>
        <p:nvPicPr>
          <p:cNvPr id="140" name="Google Shape;140;p25" title="smile-portrait.jpg"/>
          <p:cNvPicPr preferRelativeResize="0"/>
          <p:nvPr/>
        </p:nvPicPr>
        <p:blipFill rotWithShape="1">
          <a:blip r:embed="rId5">
            <a:alphaModFix/>
          </a:blip>
          <a:srcRect t="199" b="199"/>
          <a:stretch/>
        </p:blipFill>
        <p:spPr>
          <a:xfrm>
            <a:off x="1205280" y="2954306"/>
            <a:ext cx="849000" cy="849000"/>
          </a:xfrm>
          <a:prstGeom prst="ellipse">
            <a:avLst/>
          </a:prstGeom>
          <a:noFill/>
          <a:ln>
            <a:noFill/>
          </a:ln>
          <a:effectLst>
            <a:outerShdw blurRad="60307" dist="20102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41" name="Google Shape;141;p25" title="Yao_Shuo_775-A-2168-retouched.jp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190880" y="2954306"/>
            <a:ext cx="849000" cy="849000"/>
          </a:xfrm>
          <a:prstGeom prst="ellipse">
            <a:avLst/>
          </a:prstGeom>
          <a:noFill/>
          <a:ln>
            <a:noFill/>
          </a:ln>
          <a:effectLst>
            <a:outerShdw blurRad="60307" dist="20102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42" name="Google Shape;142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951654" y="1262575"/>
            <a:ext cx="849000" cy="849000"/>
          </a:xfrm>
          <a:prstGeom prst="ellipse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43" name="Google Shape;143;p25"/>
          <p:cNvSpPr txBox="1"/>
          <p:nvPr/>
        </p:nvSpPr>
        <p:spPr>
          <a:xfrm>
            <a:off x="2123550" y="2239900"/>
            <a:ext cx="987900" cy="21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Di Ma</a:t>
            </a:r>
            <a:endParaRPr sz="10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pic>
        <p:nvPicPr>
          <p:cNvPr id="144" name="Google Shape;144;p25" title="IMG_2974.JP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698080" y="2954306"/>
            <a:ext cx="849000" cy="849000"/>
          </a:xfrm>
          <a:prstGeom prst="ellipse">
            <a:avLst/>
          </a:prstGeom>
          <a:noFill/>
          <a:ln>
            <a:noFill/>
          </a:ln>
          <a:effectLst>
            <a:outerShdw blurRad="60307" dist="20102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45" name="Google Shape;145;p25" title="IMG_9061.JP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3444504" y="1262600"/>
            <a:ext cx="849000" cy="849000"/>
          </a:xfrm>
          <a:prstGeom prst="ellipse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46" name="Google Shape;146;p25" title="Mai_Kexiajie_852-A-2144.jpg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4937354" y="1262575"/>
            <a:ext cx="849000" cy="849000"/>
          </a:xfrm>
          <a:prstGeom prst="ellipse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6"/>
          <p:cNvSpPr/>
          <p:nvPr/>
        </p:nvSpPr>
        <p:spPr>
          <a:xfrm>
            <a:off x="1480275" y="787525"/>
            <a:ext cx="7206900" cy="4126500"/>
          </a:xfrm>
          <a:prstGeom prst="roundRect">
            <a:avLst>
              <a:gd name="adj" fmla="val 4211"/>
            </a:avLst>
          </a:prstGeom>
          <a:solidFill>
            <a:schemeClr val="lt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rgbClr val="FAF6E7">
                <a:alpha val="64999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152" name="Google Shape;152;p26"/>
          <p:cNvSpPr/>
          <p:nvPr/>
        </p:nvSpPr>
        <p:spPr>
          <a:xfrm>
            <a:off x="3003725" y="986712"/>
            <a:ext cx="5482200" cy="1859700"/>
          </a:xfrm>
          <a:prstGeom prst="roundRect">
            <a:avLst>
              <a:gd name="adj" fmla="val 6817"/>
            </a:avLst>
          </a:prstGeom>
          <a:solidFill>
            <a:schemeClr val="dk2"/>
          </a:solidFill>
          <a:ln>
            <a:noFill/>
          </a:ln>
          <a:effectLst>
            <a:innerShdw blurRad="114300">
              <a:prstClr val="black">
                <a:alpha val="50000"/>
              </a:prstClr>
            </a:inn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153" name="Google Shape;153;p26"/>
          <p:cNvSpPr txBox="1">
            <a:spLocks noGrp="1"/>
          </p:cNvSpPr>
          <p:nvPr>
            <p:ph type="title"/>
          </p:nvPr>
        </p:nvSpPr>
        <p:spPr>
          <a:xfrm>
            <a:off x="296500" y="1601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Business Need Overview</a:t>
            </a:r>
            <a:endParaRPr dirty="0"/>
          </a:p>
        </p:txBody>
      </p:sp>
      <p:sp>
        <p:nvSpPr>
          <p:cNvPr id="154" name="Google Shape;154;p26"/>
          <p:cNvSpPr/>
          <p:nvPr/>
        </p:nvSpPr>
        <p:spPr>
          <a:xfrm>
            <a:off x="365800" y="1679245"/>
            <a:ext cx="2286000" cy="2286000"/>
          </a:xfrm>
          <a:prstGeom prst="roundRect">
            <a:avLst>
              <a:gd name="adj" fmla="val 8920"/>
            </a:avLst>
          </a:prstGeom>
          <a:solidFill>
            <a:schemeClr val="lt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rgbClr val="FAF6E7">
                <a:alpha val="64999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lbert Sans"/>
              <a:ea typeface="Albert Sans"/>
              <a:cs typeface="Albert Sans"/>
              <a:sym typeface="Albert Sans"/>
            </a:endParaRPr>
          </a:p>
        </p:txBody>
      </p:sp>
      <p:pic>
        <p:nvPicPr>
          <p:cNvPr id="155" name="Google Shape;15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9576" y="1939133"/>
            <a:ext cx="1886848" cy="1257575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6"/>
          <p:cNvSpPr txBox="1"/>
          <p:nvPr/>
        </p:nvSpPr>
        <p:spPr>
          <a:xfrm>
            <a:off x="565300" y="3428145"/>
            <a:ext cx="1887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Addressing Pain Points</a:t>
            </a:r>
            <a:endParaRPr sz="1200" b="1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cxnSp>
        <p:nvCxnSpPr>
          <p:cNvPr id="157" name="Google Shape;157;p26"/>
          <p:cNvCxnSpPr/>
          <p:nvPr/>
        </p:nvCxnSpPr>
        <p:spPr>
          <a:xfrm>
            <a:off x="968050" y="3312420"/>
            <a:ext cx="1081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9" name="Google Shape;159;p26"/>
          <p:cNvSpPr txBox="1"/>
          <p:nvPr/>
        </p:nvSpPr>
        <p:spPr>
          <a:xfrm>
            <a:off x="3074371" y="1049488"/>
            <a:ext cx="335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💬</a:t>
            </a:r>
            <a:endParaRPr/>
          </a:p>
        </p:txBody>
      </p:sp>
      <p:sp>
        <p:nvSpPr>
          <p:cNvPr id="160" name="Google Shape;160;p26"/>
          <p:cNvSpPr txBox="1"/>
          <p:nvPr/>
        </p:nvSpPr>
        <p:spPr>
          <a:xfrm>
            <a:off x="3409775" y="1026523"/>
            <a:ext cx="4392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buNone/>
            </a:pPr>
            <a:r>
              <a:rPr lang="en" sz="1100" b="1" dirty="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Information Overload:</a:t>
            </a:r>
            <a:r>
              <a:rPr lang="en" sz="1100" dirty="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 </a:t>
            </a:r>
            <a:br>
              <a:rPr lang="en" sz="1100" dirty="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</a:br>
            <a:r>
              <a:rPr lang="en" sz="1100" dirty="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Hard to recall names, roles, and personal details after events</a:t>
            </a:r>
            <a:endParaRPr sz="1200" dirty="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162" name="Google Shape;162;p26"/>
          <p:cNvSpPr txBox="1"/>
          <p:nvPr/>
        </p:nvSpPr>
        <p:spPr>
          <a:xfrm>
            <a:off x="3074371" y="1640974"/>
            <a:ext cx="335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❌</a:t>
            </a:r>
            <a:endParaRPr/>
          </a:p>
        </p:txBody>
      </p:sp>
      <p:sp>
        <p:nvSpPr>
          <p:cNvPr id="163" name="Google Shape;163;p26"/>
          <p:cNvSpPr txBox="1"/>
          <p:nvPr/>
        </p:nvSpPr>
        <p:spPr>
          <a:xfrm>
            <a:off x="3409775" y="1626015"/>
            <a:ext cx="4392900" cy="7278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Aft>
                <a:spcPts val="1200"/>
              </a:spcAft>
              <a:buNone/>
            </a:pPr>
            <a:r>
              <a:rPr lang="en" sz="1100" b="1" dirty="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Missed Follow-Ups:</a:t>
            </a:r>
            <a:r>
              <a:rPr lang="en" sz="1100" dirty="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 </a:t>
            </a:r>
            <a:br>
              <a:rPr lang="en" sz="1100" dirty="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</a:br>
            <a:r>
              <a:rPr lang="en" sz="1100" dirty="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Connections go cold without timely outreach</a:t>
            </a:r>
            <a:endParaRPr sz="1200" dirty="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165" name="Google Shape;165;p26"/>
          <p:cNvSpPr txBox="1"/>
          <p:nvPr/>
        </p:nvSpPr>
        <p:spPr>
          <a:xfrm>
            <a:off x="3074371" y="2847963"/>
            <a:ext cx="335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📩</a:t>
            </a:r>
            <a:endParaRPr dirty="0"/>
          </a:p>
        </p:txBody>
      </p:sp>
      <p:sp>
        <p:nvSpPr>
          <p:cNvPr id="166" name="Google Shape;166;p26"/>
          <p:cNvSpPr txBox="1"/>
          <p:nvPr/>
        </p:nvSpPr>
        <p:spPr>
          <a:xfrm>
            <a:off x="3409775" y="2849015"/>
            <a:ext cx="5024400" cy="1117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Aft>
                <a:spcPts val="0"/>
              </a:spcAft>
              <a:buNone/>
            </a:pPr>
            <a:r>
              <a:rPr lang="en" sz="1100" b="1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Generic Messaging:</a:t>
            </a:r>
            <a:r>
              <a:rPr lang="en" sz="11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 </a:t>
            </a:r>
            <a:br>
              <a:rPr lang="en" sz="11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</a:br>
            <a:r>
              <a:rPr lang="en" sz="11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Forgetting context leads to impersonal thank-yous and weak engagement</a:t>
            </a:r>
            <a:endParaRPr sz="11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marL="0" lvl="0" indent="0" algn="l" rtl="0">
              <a:lnSpc>
                <a:spcPct val="115000"/>
              </a:lnSpc>
              <a:spcAft>
                <a:spcPts val="0"/>
              </a:spcAft>
              <a:buNone/>
            </a:pPr>
            <a:endParaRPr sz="1100" b="1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marL="0" lvl="0" indent="0" algn="l" rtl="0">
              <a:lnSpc>
                <a:spcPct val="115000"/>
              </a:lnSpc>
              <a:spcAft>
                <a:spcPts val="1200"/>
              </a:spcAft>
              <a:buNone/>
            </a:pPr>
            <a:endParaRPr sz="1100" b="1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168" name="Google Shape;168;p26"/>
          <p:cNvSpPr txBox="1"/>
          <p:nvPr/>
        </p:nvSpPr>
        <p:spPr>
          <a:xfrm>
            <a:off x="3409775" y="2233512"/>
            <a:ext cx="4670100" cy="922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Aft>
                <a:spcPts val="0"/>
              </a:spcAft>
              <a:buNone/>
            </a:pPr>
            <a:r>
              <a:rPr lang="en" sz="1100" b="1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Fragmented Notes:</a:t>
            </a:r>
            <a:r>
              <a:rPr lang="en" sz="11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 </a:t>
            </a:r>
            <a:br>
              <a:rPr lang="en" sz="11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</a:br>
            <a:r>
              <a:rPr lang="en" sz="11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Details scattered across LinkedIn, notes, emails, and spreadsheets</a:t>
            </a:r>
            <a:endParaRPr sz="11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marL="0" lvl="0" indent="0" algn="l" rtl="0">
              <a:lnSpc>
                <a:spcPct val="115000"/>
              </a:lnSpc>
              <a:spcAft>
                <a:spcPts val="1200"/>
              </a:spcAft>
              <a:buNone/>
            </a:pPr>
            <a:endParaRPr sz="1100" b="1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169" name="Google Shape;169;p26"/>
          <p:cNvSpPr txBox="1"/>
          <p:nvPr/>
        </p:nvSpPr>
        <p:spPr>
          <a:xfrm>
            <a:off x="3074371" y="2240466"/>
            <a:ext cx="335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📝</a:t>
            </a:r>
            <a:endParaRPr/>
          </a:p>
        </p:txBody>
      </p:sp>
      <p:sp>
        <p:nvSpPr>
          <p:cNvPr id="171" name="Google Shape;171;p26"/>
          <p:cNvSpPr txBox="1"/>
          <p:nvPr/>
        </p:nvSpPr>
        <p:spPr>
          <a:xfrm>
            <a:off x="3074371" y="3480092"/>
            <a:ext cx="335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⏰</a:t>
            </a:r>
            <a:endParaRPr/>
          </a:p>
        </p:txBody>
      </p:sp>
      <p:sp>
        <p:nvSpPr>
          <p:cNvPr id="172" name="Google Shape;172;p26"/>
          <p:cNvSpPr txBox="1"/>
          <p:nvPr/>
        </p:nvSpPr>
        <p:spPr>
          <a:xfrm>
            <a:off x="3409775" y="3472523"/>
            <a:ext cx="4392900" cy="1311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Aft>
                <a:spcPts val="0"/>
              </a:spcAft>
              <a:buNone/>
            </a:pPr>
            <a:r>
              <a:rPr lang="en" sz="1100" b="1" dirty="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Time Pressure:</a:t>
            </a:r>
            <a:r>
              <a:rPr lang="en" sz="1100" dirty="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 </a:t>
            </a:r>
            <a:br>
              <a:rPr lang="en" sz="1100" dirty="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</a:br>
            <a:r>
              <a:rPr lang="en" sz="1100" dirty="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Busy schedules leave little room for organized follow-ups</a:t>
            </a:r>
            <a:endParaRPr sz="1100" dirty="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marL="0" lvl="0" indent="0" algn="l" rtl="0">
              <a:lnSpc>
                <a:spcPct val="115000"/>
              </a:lnSpc>
              <a:spcAft>
                <a:spcPts val="0"/>
              </a:spcAft>
              <a:buNone/>
            </a:pPr>
            <a:endParaRPr sz="1100" b="1" dirty="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marL="0" lvl="0" indent="0" algn="l" rtl="0">
              <a:lnSpc>
                <a:spcPct val="115000"/>
              </a:lnSpc>
              <a:spcAft>
                <a:spcPts val="0"/>
              </a:spcAft>
              <a:buNone/>
            </a:pPr>
            <a:endParaRPr sz="1100" b="1" dirty="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marL="0" lvl="0" indent="0" algn="l" rtl="0">
              <a:lnSpc>
                <a:spcPct val="115000"/>
              </a:lnSpc>
              <a:spcAft>
                <a:spcPts val="1200"/>
              </a:spcAft>
              <a:buNone/>
            </a:pPr>
            <a:endParaRPr sz="1100" b="1" dirty="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174" name="Google Shape;174;p26"/>
          <p:cNvSpPr txBox="1"/>
          <p:nvPr/>
        </p:nvSpPr>
        <p:spPr>
          <a:xfrm>
            <a:off x="3074371" y="4095287"/>
            <a:ext cx="335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👥</a:t>
            </a:r>
            <a:endParaRPr dirty="0"/>
          </a:p>
        </p:txBody>
      </p:sp>
      <p:sp>
        <p:nvSpPr>
          <p:cNvPr id="175" name="Google Shape;175;p26"/>
          <p:cNvSpPr txBox="1"/>
          <p:nvPr/>
        </p:nvSpPr>
        <p:spPr>
          <a:xfrm>
            <a:off x="3409775" y="4104036"/>
            <a:ext cx="4392900" cy="573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Aft>
                <a:spcPts val="0"/>
              </a:spcAft>
              <a:buNone/>
            </a:pPr>
            <a:r>
              <a:rPr lang="en" sz="1100" b="1" dirty="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Competitive Disadvantage:</a:t>
            </a:r>
            <a:r>
              <a:rPr lang="en" sz="1100" dirty="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 </a:t>
            </a:r>
            <a:br>
              <a:rPr lang="en" sz="1100" dirty="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</a:br>
            <a:r>
              <a:rPr lang="en" sz="1100" dirty="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Students who follow up better stand out in recruiting</a:t>
            </a:r>
            <a:endParaRPr sz="1100" dirty="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7"/>
          <p:cNvSpPr/>
          <p:nvPr/>
        </p:nvSpPr>
        <p:spPr>
          <a:xfrm>
            <a:off x="436125" y="2056025"/>
            <a:ext cx="8273700" cy="3096900"/>
          </a:xfrm>
          <a:prstGeom prst="rect">
            <a:avLst/>
          </a:prstGeom>
          <a:solidFill>
            <a:srgbClr val="000000">
              <a:alpha val="3273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181" name="Google Shape;181;p27"/>
          <p:cNvSpPr/>
          <p:nvPr/>
        </p:nvSpPr>
        <p:spPr>
          <a:xfrm>
            <a:off x="1050250" y="3736065"/>
            <a:ext cx="712200" cy="430800"/>
          </a:xfrm>
          <a:prstGeom prst="roundRect">
            <a:avLst>
              <a:gd name="adj" fmla="val 1882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182" name="Google Shape;182;p27"/>
          <p:cNvSpPr/>
          <p:nvPr/>
        </p:nvSpPr>
        <p:spPr>
          <a:xfrm>
            <a:off x="938175" y="1090265"/>
            <a:ext cx="7771500" cy="13239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183" name="Google Shape;183;p27"/>
          <p:cNvSpPr/>
          <p:nvPr/>
        </p:nvSpPr>
        <p:spPr>
          <a:xfrm>
            <a:off x="426425" y="1090640"/>
            <a:ext cx="1326000" cy="13239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184" name="Google Shape;184;p27"/>
          <p:cNvSpPr txBox="1">
            <a:spLocks noGrp="1"/>
          </p:cNvSpPr>
          <p:nvPr>
            <p:ph type="title" idx="4294967295"/>
          </p:nvPr>
        </p:nvSpPr>
        <p:spPr>
          <a:xfrm>
            <a:off x="296500" y="160125"/>
            <a:ext cx="5932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>
                <a:latin typeface="Syne SemiBold"/>
                <a:ea typeface="Syne SemiBold"/>
                <a:cs typeface="Syne SemiBold"/>
                <a:sym typeface="Syne SemiBold"/>
              </a:rPr>
              <a:t>User Persona + Data Insights</a:t>
            </a:r>
            <a:endParaRPr/>
          </a:p>
        </p:txBody>
      </p:sp>
      <p:grpSp>
        <p:nvGrpSpPr>
          <p:cNvPr id="185" name="Google Shape;185;p27"/>
          <p:cNvGrpSpPr/>
          <p:nvPr/>
        </p:nvGrpSpPr>
        <p:grpSpPr>
          <a:xfrm>
            <a:off x="7124674" y="440078"/>
            <a:ext cx="1505810" cy="1974470"/>
            <a:chOff x="1244371" y="2590525"/>
            <a:chExt cx="1947001" cy="2552975"/>
          </a:xfrm>
        </p:grpSpPr>
        <p:pic>
          <p:nvPicPr>
            <p:cNvPr id="186" name="Google Shape;186;p27" title="persona-shadow.png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244371" y="2590527"/>
              <a:ext cx="1777069" cy="25529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7" name="Google Shape;187;p27" title="persona-1.png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414303" y="2590525"/>
              <a:ext cx="1777069" cy="255297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88" name="Google Shape;188;p27"/>
          <p:cNvSpPr txBox="1">
            <a:spLocks noGrp="1"/>
          </p:cNvSpPr>
          <p:nvPr>
            <p:ph type="subTitle" idx="1"/>
          </p:nvPr>
        </p:nvSpPr>
        <p:spPr>
          <a:xfrm>
            <a:off x="470975" y="1264390"/>
            <a:ext cx="1236900" cy="97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/>
              <a:t>Key Behaviors</a:t>
            </a:r>
            <a:endParaRPr sz="1600" b="1" dirty="0"/>
          </a:p>
        </p:txBody>
      </p:sp>
      <p:sp>
        <p:nvSpPr>
          <p:cNvPr id="189" name="Google Shape;189;p27"/>
          <p:cNvSpPr txBox="1">
            <a:spLocks noGrp="1"/>
          </p:cNvSpPr>
          <p:nvPr>
            <p:ph type="subTitle" idx="1"/>
          </p:nvPr>
        </p:nvSpPr>
        <p:spPr>
          <a:xfrm>
            <a:off x="2430275" y="620740"/>
            <a:ext cx="4947000" cy="46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/>
              <a:t>Alice</a:t>
            </a:r>
            <a:r>
              <a:rPr lang="en" sz="1400" dirty="0"/>
              <a:t> </a:t>
            </a:r>
            <a:r>
              <a:rPr lang="en" sz="1400" dirty="0">
                <a:latin typeface="Albert Sans Light"/>
                <a:ea typeface="Albert Sans Light"/>
                <a:cs typeface="Albert Sans Light"/>
                <a:sym typeface="Albert Sans Light"/>
              </a:rPr>
              <a:t>| Student | 23 Years Old | Lives in Los Angeles</a:t>
            </a:r>
            <a:endParaRPr sz="1400" dirty="0">
              <a:latin typeface="Albert Sans Light"/>
              <a:ea typeface="Albert Sans Light"/>
              <a:cs typeface="Albert Sans Light"/>
              <a:sym typeface="Albert Sans Light"/>
            </a:endParaRPr>
          </a:p>
        </p:txBody>
      </p:sp>
      <p:sp>
        <p:nvSpPr>
          <p:cNvPr id="190" name="Google Shape;190;p27"/>
          <p:cNvSpPr txBox="1">
            <a:spLocks noGrp="1"/>
          </p:cNvSpPr>
          <p:nvPr>
            <p:ph type="subTitle" idx="1"/>
          </p:nvPr>
        </p:nvSpPr>
        <p:spPr>
          <a:xfrm>
            <a:off x="2057400" y="1292866"/>
            <a:ext cx="5001000" cy="97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30188" lvl="0" indent="-22225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ts val="1200"/>
              <a:buFont typeface="Albert Sans Light"/>
              <a:buChar char="●"/>
            </a:pPr>
            <a:r>
              <a:rPr lang="en" dirty="0">
                <a:latin typeface="Albert Sans Light"/>
                <a:ea typeface="Albert Sans Light"/>
                <a:cs typeface="Albert Sans Light"/>
                <a:sym typeface="Albert Sans Light"/>
              </a:rPr>
              <a:t>Attends several networking events and finds multiple new connections per month</a:t>
            </a:r>
            <a:endParaRPr dirty="0">
              <a:latin typeface="Albert Sans Light"/>
              <a:ea typeface="Albert Sans Light"/>
              <a:cs typeface="Albert Sans Light"/>
              <a:sym typeface="Albert Sans Light"/>
            </a:endParaRPr>
          </a:p>
          <a:p>
            <a:pPr marL="230188" lvl="0" indent="-222250" algn="l" rtl="0"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buSzPts val="1200"/>
              <a:buFont typeface="Albert Sans Light"/>
              <a:buChar char="●"/>
            </a:pPr>
            <a:r>
              <a:rPr lang="en" dirty="0">
                <a:latin typeface="Albert Sans Light"/>
                <a:ea typeface="Albert Sans Light"/>
                <a:cs typeface="Albert Sans Light"/>
                <a:sym typeface="Albert Sans Light"/>
              </a:rPr>
              <a:t>Struggles with organizing all her new connections</a:t>
            </a:r>
            <a:endParaRPr dirty="0">
              <a:latin typeface="Albert Sans Light"/>
              <a:ea typeface="Albert Sans Light"/>
              <a:cs typeface="Albert Sans Light"/>
              <a:sym typeface="Albert Sans Light"/>
            </a:endParaRPr>
          </a:p>
          <a:p>
            <a:pPr marL="230188" lvl="0" indent="-222250" algn="l" rtl="0"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buSzPts val="1200"/>
              <a:buFont typeface="Albert Sans Light"/>
              <a:buChar char="●"/>
            </a:pPr>
            <a:r>
              <a:rPr lang="en" dirty="0">
                <a:latin typeface="Albert Sans Light"/>
                <a:ea typeface="Albert Sans Light"/>
                <a:cs typeface="Albert Sans Light"/>
                <a:sym typeface="Albert Sans Light"/>
              </a:rPr>
              <a:t>Currently pursuing an internship/full-time job</a:t>
            </a:r>
            <a:endParaRPr dirty="0">
              <a:latin typeface="Albert Sans Light"/>
              <a:ea typeface="Albert Sans Light"/>
              <a:cs typeface="Albert Sans Light"/>
              <a:sym typeface="Albert Sans Light"/>
            </a:endParaRPr>
          </a:p>
        </p:txBody>
      </p:sp>
      <p:cxnSp>
        <p:nvCxnSpPr>
          <p:cNvPr id="191" name="Google Shape;191;p27"/>
          <p:cNvCxnSpPr/>
          <p:nvPr/>
        </p:nvCxnSpPr>
        <p:spPr>
          <a:xfrm>
            <a:off x="426425" y="1864350"/>
            <a:ext cx="0" cy="3288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2" name="Google Shape;192;p27"/>
          <p:cNvCxnSpPr/>
          <p:nvPr/>
        </p:nvCxnSpPr>
        <p:spPr>
          <a:xfrm>
            <a:off x="8709675" y="1864350"/>
            <a:ext cx="0" cy="3288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93" name="Google Shape;193;p27" title="lightbulb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31350" y="3245570"/>
            <a:ext cx="563300" cy="85685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94" name="Google Shape;194;p27"/>
          <p:cNvSpPr/>
          <p:nvPr/>
        </p:nvSpPr>
        <p:spPr>
          <a:xfrm>
            <a:off x="7184600" y="3086965"/>
            <a:ext cx="856800" cy="856800"/>
          </a:xfrm>
          <a:prstGeom prst="arc">
            <a:avLst>
              <a:gd name="adj1" fmla="val 10703763"/>
              <a:gd name="adj2" fmla="val 0"/>
            </a:avLst>
          </a:prstGeom>
          <a:noFill/>
          <a:ln w="7620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195" name="Google Shape;195;p27"/>
          <p:cNvSpPr/>
          <p:nvPr/>
        </p:nvSpPr>
        <p:spPr>
          <a:xfrm>
            <a:off x="7184600" y="3086965"/>
            <a:ext cx="856800" cy="856800"/>
          </a:xfrm>
          <a:prstGeom prst="arc">
            <a:avLst>
              <a:gd name="adj1" fmla="val 10703763"/>
              <a:gd name="adj2" fmla="val 21034808"/>
            </a:avLst>
          </a:prstGeom>
          <a:noFill/>
          <a:ln w="76200" cap="flat" cmpd="sng">
            <a:solidFill>
              <a:srgbClr val="FFC2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196" name="Google Shape;196;p27"/>
          <p:cNvSpPr txBox="1">
            <a:spLocks noGrp="1"/>
          </p:cNvSpPr>
          <p:nvPr>
            <p:ph type="subTitle" idx="1"/>
          </p:nvPr>
        </p:nvSpPr>
        <p:spPr>
          <a:xfrm>
            <a:off x="6866575" y="4309540"/>
            <a:ext cx="1505700" cy="97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90%</a:t>
            </a:r>
            <a:r>
              <a:rPr lang="en">
                <a:latin typeface="Albert Sans Light"/>
                <a:ea typeface="Albert Sans Light"/>
                <a:cs typeface="Albert Sans Light"/>
                <a:sym typeface="Albert Sans Light"/>
              </a:rPr>
              <a:t> say a solution would add significant value</a:t>
            </a:r>
            <a:endParaRPr>
              <a:latin typeface="Albert Sans Light"/>
              <a:ea typeface="Albert Sans Light"/>
              <a:cs typeface="Albert Sans Light"/>
              <a:sym typeface="Albert Sans Light"/>
            </a:endParaRPr>
          </a:p>
        </p:txBody>
      </p:sp>
      <p:sp>
        <p:nvSpPr>
          <p:cNvPr id="197" name="Google Shape;197;p27"/>
          <p:cNvSpPr txBox="1">
            <a:spLocks noGrp="1"/>
          </p:cNvSpPr>
          <p:nvPr>
            <p:ph type="subTitle" idx="1"/>
          </p:nvPr>
        </p:nvSpPr>
        <p:spPr>
          <a:xfrm>
            <a:off x="4192799" y="4309540"/>
            <a:ext cx="1727100" cy="97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75%</a:t>
            </a:r>
            <a:r>
              <a:rPr lang="en">
                <a:latin typeface="Albert Sans Light"/>
                <a:ea typeface="Albert Sans Light"/>
                <a:cs typeface="Albert Sans Light"/>
                <a:sym typeface="Albert Sans Light"/>
              </a:rPr>
              <a:t> forget conversation details after events </a:t>
            </a:r>
            <a:endParaRPr>
              <a:latin typeface="Albert Sans Light"/>
              <a:ea typeface="Albert Sans Light"/>
              <a:cs typeface="Albert Sans Light"/>
              <a:sym typeface="Albert Sans Light"/>
            </a:endParaRPr>
          </a:p>
        </p:txBody>
      </p:sp>
      <p:sp>
        <p:nvSpPr>
          <p:cNvPr id="198" name="Google Shape;198;p27"/>
          <p:cNvSpPr txBox="1">
            <a:spLocks noGrp="1"/>
          </p:cNvSpPr>
          <p:nvPr>
            <p:ph type="subTitle" idx="1"/>
          </p:nvPr>
        </p:nvSpPr>
        <p:spPr>
          <a:xfrm>
            <a:off x="6969750" y="3520090"/>
            <a:ext cx="418200" cy="30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800">
                <a:latin typeface="Albert Sans Light"/>
                <a:ea typeface="Albert Sans Light"/>
                <a:cs typeface="Albert Sans Light"/>
                <a:sym typeface="Albert Sans Light"/>
              </a:rPr>
              <a:t>0%</a:t>
            </a:r>
            <a:endParaRPr sz="800">
              <a:latin typeface="Albert Sans Light"/>
              <a:ea typeface="Albert Sans Light"/>
              <a:cs typeface="Albert Sans Light"/>
              <a:sym typeface="Albert Sans Light"/>
            </a:endParaRPr>
          </a:p>
        </p:txBody>
      </p:sp>
      <p:sp>
        <p:nvSpPr>
          <p:cNvPr id="199" name="Google Shape;199;p27"/>
          <p:cNvSpPr txBox="1">
            <a:spLocks noGrp="1"/>
          </p:cNvSpPr>
          <p:nvPr>
            <p:ph type="subTitle" idx="1"/>
          </p:nvPr>
        </p:nvSpPr>
        <p:spPr>
          <a:xfrm>
            <a:off x="7850989" y="3455997"/>
            <a:ext cx="453426" cy="43598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800" dirty="0">
                <a:latin typeface="Albert Sans Light"/>
                <a:ea typeface="Albert Sans Light"/>
                <a:cs typeface="Albert Sans Light"/>
                <a:sym typeface="Albert Sans Light"/>
              </a:rPr>
              <a:t>100%</a:t>
            </a:r>
            <a:endParaRPr sz="800" dirty="0">
              <a:latin typeface="Albert Sans Light"/>
              <a:ea typeface="Albert Sans Light"/>
              <a:cs typeface="Albert Sans Light"/>
              <a:sym typeface="Albert Sans Light"/>
            </a:endParaRPr>
          </a:p>
        </p:txBody>
      </p:sp>
      <p:grpSp>
        <p:nvGrpSpPr>
          <p:cNvPr id="200" name="Google Shape;200;p27"/>
          <p:cNvGrpSpPr/>
          <p:nvPr/>
        </p:nvGrpSpPr>
        <p:grpSpPr>
          <a:xfrm>
            <a:off x="4633817" y="3219433"/>
            <a:ext cx="1209558" cy="982702"/>
            <a:chOff x="5053297" y="3153393"/>
            <a:chExt cx="1209558" cy="982702"/>
          </a:xfrm>
        </p:grpSpPr>
        <p:sp>
          <p:nvSpPr>
            <p:cNvPr id="201" name="Google Shape;201;p27"/>
            <p:cNvSpPr/>
            <p:nvPr/>
          </p:nvSpPr>
          <p:spPr>
            <a:xfrm>
              <a:off x="5053308" y="3155251"/>
              <a:ext cx="1133400" cy="542100"/>
            </a:xfrm>
            <a:prstGeom prst="roundRect">
              <a:avLst>
                <a:gd name="adj" fmla="val 16667"/>
              </a:avLst>
            </a:prstGeom>
            <a:solidFill>
              <a:srgbClr val="999999"/>
            </a:solidFill>
            <a:ln>
              <a:noFill/>
            </a:ln>
            <a:effectLst>
              <a:outerShdw blurRad="159326" dist="22761" dir="27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72825" tIns="72825" rIns="72825" bIns="728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15">
                <a:latin typeface="Albert Sans"/>
                <a:ea typeface="Albert Sans"/>
                <a:cs typeface="Albert Sans"/>
                <a:sym typeface="Albert Sans"/>
              </a:endParaRPr>
            </a:p>
          </p:txBody>
        </p:sp>
        <p:sp>
          <p:nvSpPr>
            <p:cNvPr id="202" name="Google Shape;202;p27"/>
            <p:cNvSpPr/>
            <p:nvPr/>
          </p:nvSpPr>
          <p:spPr>
            <a:xfrm rot="10800000">
              <a:off x="5053300" y="3287325"/>
              <a:ext cx="1133400" cy="4065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chemeClr val="dk2"/>
            </a:solidFill>
            <a:ln>
              <a:noFill/>
            </a:ln>
            <a:effectLst>
              <a:outerShdw blurRad="159326" dist="22761" dir="27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endParaRPr>
            </a:p>
          </p:txBody>
        </p:sp>
        <p:sp>
          <p:nvSpPr>
            <p:cNvPr id="203" name="Google Shape;203;p27"/>
            <p:cNvSpPr/>
            <p:nvPr/>
          </p:nvSpPr>
          <p:spPr>
            <a:xfrm>
              <a:off x="5081634" y="4055695"/>
              <a:ext cx="80400" cy="804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159326" dist="22761" dir="27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72825" tIns="72825" rIns="72825" bIns="728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15">
                <a:latin typeface="Albert Sans"/>
                <a:ea typeface="Albert Sans"/>
                <a:cs typeface="Albert Sans"/>
                <a:sym typeface="Albert Sans"/>
              </a:endParaRPr>
            </a:p>
          </p:txBody>
        </p:sp>
        <p:sp>
          <p:nvSpPr>
            <p:cNvPr id="204" name="Google Shape;204;p27"/>
            <p:cNvSpPr/>
            <p:nvPr/>
          </p:nvSpPr>
          <p:spPr>
            <a:xfrm>
              <a:off x="5162160" y="3937175"/>
              <a:ext cx="118500" cy="118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159326" dist="22761" dir="27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72825" tIns="72825" rIns="72825" bIns="728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15">
                <a:latin typeface="Albert Sans"/>
                <a:ea typeface="Albert Sans"/>
                <a:cs typeface="Albert Sans"/>
                <a:sym typeface="Albert Sans"/>
              </a:endParaRPr>
            </a:p>
          </p:txBody>
        </p:sp>
        <p:sp>
          <p:nvSpPr>
            <p:cNvPr id="205" name="Google Shape;205;p27"/>
            <p:cNvSpPr/>
            <p:nvPr/>
          </p:nvSpPr>
          <p:spPr>
            <a:xfrm>
              <a:off x="5249875" y="3764654"/>
              <a:ext cx="172500" cy="172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159326" dist="22761" dir="27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72825" tIns="72825" rIns="72825" bIns="728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15">
                <a:latin typeface="Albert Sans"/>
                <a:ea typeface="Albert Sans"/>
                <a:cs typeface="Albert Sans"/>
                <a:sym typeface="Albert Sans"/>
              </a:endParaRPr>
            </a:p>
          </p:txBody>
        </p:sp>
        <p:sp>
          <p:nvSpPr>
            <p:cNvPr id="206" name="Google Shape;206;p27"/>
            <p:cNvSpPr txBox="1"/>
            <p:nvPr/>
          </p:nvSpPr>
          <p:spPr>
            <a:xfrm rot="1589746">
              <a:off x="5660693" y="3214734"/>
              <a:ext cx="332861" cy="24511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825" tIns="72825" rIns="72825" bIns="728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93" b="1">
                  <a:solidFill>
                    <a:schemeClr val="dk1"/>
                  </a:solidFill>
                  <a:latin typeface="Albert Sans"/>
                  <a:ea typeface="Albert Sans"/>
                  <a:cs typeface="Albert Sans"/>
                  <a:sym typeface="Albert Sans"/>
                </a:rPr>
                <a:t>?</a:t>
              </a:r>
              <a:endParaRPr sz="1593" b="1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endParaRPr>
            </a:p>
          </p:txBody>
        </p:sp>
        <p:sp>
          <p:nvSpPr>
            <p:cNvPr id="207" name="Google Shape;207;p27"/>
            <p:cNvSpPr txBox="1"/>
            <p:nvPr/>
          </p:nvSpPr>
          <p:spPr>
            <a:xfrm rot="-1309809">
              <a:off x="5896158" y="3382230"/>
              <a:ext cx="333193" cy="24489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825" tIns="72825" rIns="72825" bIns="728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93" b="1">
                  <a:solidFill>
                    <a:schemeClr val="dk1"/>
                  </a:solidFill>
                  <a:latin typeface="Albert Sans"/>
                  <a:ea typeface="Albert Sans"/>
                  <a:cs typeface="Albert Sans"/>
                  <a:sym typeface="Albert Sans"/>
                </a:rPr>
                <a:t>?</a:t>
              </a:r>
              <a:endParaRPr sz="1593" b="1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endParaRPr>
            </a:p>
          </p:txBody>
        </p:sp>
        <p:sp>
          <p:nvSpPr>
            <p:cNvPr id="208" name="Google Shape;208;p27"/>
            <p:cNvSpPr txBox="1"/>
            <p:nvPr/>
          </p:nvSpPr>
          <p:spPr>
            <a:xfrm rot="1053243">
              <a:off x="5807011" y="3270178"/>
              <a:ext cx="333217" cy="24507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825" tIns="72825" rIns="72825" bIns="728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93" b="1">
                  <a:solidFill>
                    <a:schemeClr val="dk1"/>
                  </a:solidFill>
                  <a:latin typeface="Albert Sans"/>
                  <a:ea typeface="Albert Sans"/>
                  <a:cs typeface="Albert Sans"/>
                  <a:sym typeface="Albert Sans"/>
                </a:rPr>
                <a:t>?</a:t>
              </a:r>
              <a:endParaRPr sz="1593" b="1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endParaRPr>
            </a:p>
          </p:txBody>
        </p:sp>
        <p:sp>
          <p:nvSpPr>
            <p:cNvPr id="209" name="Google Shape;209;p27"/>
            <p:cNvSpPr txBox="1"/>
            <p:nvPr/>
          </p:nvSpPr>
          <p:spPr>
            <a:xfrm rot="-572834">
              <a:off x="5608894" y="3387580"/>
              <a:ext cx="332810" cy="24487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825" tIns="72825" rIns="72825" bIns="728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93" b="1">
                  <a:solidFill>
                    <a:schemeClr val="dk1"/>
                  </a:solidFill>
                  <a:latin typeface="Albert Sans"/>
                  <a:ea typeface="Albert Sans"/>
                  <a:cs typeface="Albert Sans"/>
                  <a:sym typeface="Albert Sans"/>
                </a:rPr>
                <a:t>?</a:t>
              </a:r>
              <a:endParaRPr sz="1593" b="1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endParaRPr>
            </a:p>
          </p:txBody>
        </p:sp>
        <p:sp>
          <p:nvSpPr>
            <p:cNvPr id="210" name="Google Shape;210;p27"/>
            <p:cNvSpPr txBox="1"/>
            <p:nvPr/>
          </p:nvSpPr>
          <p:spPr>
            <a:xfrm rot="1589746">
              <a:off x="5153741" y="3250483"/>
              <a:ext cx="332861" cy="24511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825" tIns="72825" rIns="72825" bIns="728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93" b="1">
                  <a:solidFill>
                    <a:schemeClr val="dk1"/>
                  </a:solidFill>
                  <a:latin typeface="Albert Sans"/>
                  <a:ea typeface="Albert Sans"/>
                  <a:cs typeface="Albert Sans"/>
                  <a:sym typeface="Albert Sans"/>
                </a:rPr>
                <a:t>?</a:t>
              </a:r>
              <a:endParaRPr sz="1593" b="1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endParaRPr>
            </a:p>
          </p:txBody>
        </p:sp>
        <p:sp>
          <p:nvSpPr>
            <p:cNvPr id="211" name="Google Shape;211;p27"/>
            <p:cNvSpPr txBox="1"/>
            <p:nvPr/>
          </p:nvSpPr>
          <p:spPr>
            <a:xfrm rot="-1309809">
              <a:off x="5272856" y="3391201"/>
              <a:ext cx="333193" cy="24489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825" tIns="72825" rIns="72825" bIns="728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93" b="1">
                  <a:solidFill>
                    <a:schemeClr val="dk1"/>
                  </a:solidFill>
                  <a:latin typeface="Albert Sans"/>
                  <a:ea typeface="Albert Sans"/>
                  <a:cs typeface="Albert Sans"/>
                  <a:sym typeface="Albert Sans"/>
                </a:rPr>
                <a:t>?</a:t>
              </a:r>
              <a:endParaRPr sz="1593" b="1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endParaRPr>
            </a:p>
          </p:txBody>
        </p:sp>
        <p:sp>
          <p:nvSpPr>
            <p:cNvPr id="212" name="Google Shape;212;p27"/>
            <p:cNvSpPr txBox="1"/>
            <p:nvPr/>
          </p:nvSpPr>
          <p:spPr>
            <a:xfrm rot="3057674">
              <a:off x="5375858" y="3251602"/>
              <a:ext cx="332939" cy="24504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825" tIns="72825" rIns="72825" bIns="728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93" b="1">
                  <a:solidFill>
                    <a:schemeClr val="dk1"/>
                  </a:solidFill>
                  <a:latin typeface="Albert Sans"/>
                  <a:ea typeface="Albert Sans"/>
                  <a:cs typeface="Albert Sans"/>
                  <a:sym typeface="Albert Sans"/>
                </a:rPr>
                <a:t>?</a:t>
              </a:r>
              <a:endParaRPr sz="1593" b="1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endParaRPr>
            </a:p>
          </p:txBody>
        </p:sp>
        <p:sp>
          <p:nvSpPr>
            <p:cNvPr id="213" name="Google Shape;213;p27"/>
            <p:cNvSpPr txBox="1"/>
            <p:nvPr/>
          </p:nvSpPr>
          <p:spPr>
            <a:xfrm rot="-572834">
              <a:off x="5071242" y="3391279"/>
              <a:ext cx="332810" cy="24487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825" tIns="72825" rIns="72825" bIns="728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93" b="1">
                  <a:solidFill>
                    <a:schemeClr val="dk1"/>
                  </a:solidFill>
                  <a:latin typeface="Albert Sans"/>
                  <a:ea typeface="Albert Sans"/>
                  <a:cs typeface="Albert Sans"/>
                  <a:sym typeface="Albert Sans"/>
                </a:rPr>
                <a:t>?</a:t>
              </a:r>
              <a:endParaRPr sz="1593" b="1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endParaRPr>
            </a:p>
          </p:txBody>
        </p:sp>
        <p:sp>
          <p:nvSpPr>
            <p:cNvPr id="214" name="Google Shape;214;p27"/>
            <p:cNvSpPr txBox="1"/>
            <p:nvPr/>
          </p:nvSpPr>
          <p:spPr>
            <a:xfrm rot="1015007">
              <a:off x="5487899" y="3323125"/>
              <a:ext cx="333010" cy="24493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825" tIns="72825" rIns="72825" bIns="728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93" b="1">
                  <a:solidFill>
                    <a:schemeClr val="dk1"/>
                  </a:solidFill>
                  <a:latin typeface="Albert Sans"/>
                  <a:ea typeface="Albert Sans"/>
                  <a:cs typeface="Albert Sans"/>
                  <a:sym typeface="Albert Sans"/>
                </a:rPr>
                <a:t>?</a:t>
              </a:r>
              <a:endParaRPr sz="1593" b="1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endParaRPr>
            </a:p>
          </p:txBody>
        </p:sp>
      </p:grpSp>
      <p:sp>
        <p:nvSpPr>
          <p:cNvPr id="215" name="Google Shape;215;p27"/>
          <p:cNvSpPr txBox="1">
            <a:spLocks noGrp="1"/>
          </p:cNvSpPr>
          <p:nvPr>
            <p:ph type="subTitle" idx="1"/>
          </p:nvPr>
        </p:nvSpPr>
        <p:spPr>
          <a:xfrm>
            <a:off x="1933946" y="4242790"/>
            <a:ext cx="1727100" cy="97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lt2"/>
                </a:solidFill>
              </a:rPr>
              <a:t>30%</a:t>
            </a:r>
            <a:r>
              <a:rPr lang="en" dirty="0">
                <a:latin typeface="Albert Sans Light"/>
                <a:ea typeface="Albert Sans Light"/>
                <a:cs typeface="Albert Sans Light"/>
                <a:sym typeface="Albert Sans Light"/>
              </a:rPr>
              <a:t> made </a:t>
            </a:r>
            <a:br>
              <a:rPr lang="en" dirty="0">
                <a:latin typeface="Albert Sans Light"/>
                <a:ea typeface="Albert Sans Light"/>
                <a:cs typeface="Albert Sans Light"/>
                <a:sym typeface="Albert Sans Light"/>
              </a:rPr>
            </a:br>
            <a:r>
              <a:rPr lang="en" dirty="0">
                <a:latin typeface="Albert Sans Light"/>
                <a:ea typeface="Albert Sans Light"/>
                <a:cs typeface="Albert Sans Light"/>
                <a:sym typeface="Albert Sans Light"/>
              </a:rPr>
              <a:t>30+ connections in the past month</a:t>
            </a:r>
            <a:endParaRPr dirty="0">
              <a:latin typeface="Albert Sans Light"/>
              <a:ea typeface="Albert Sans Light"/>
              <a:cs typeface="Albert Sans Light"/>
              <a:sym typeface="Albert Sans Light"/>
            </a:endParaRPr>
          </a:p>
        </p:txBody>
      </p:sp>
      <p:sp>
        <p:nvSpPr>
          <p:cNvPr id="216" name="Google Shape;216;p27"/>
          <p:cNvSpPr txBox="1">
            <a:spLocks noGrp="1"/>
          </p:cNvSpPr>
          <p:nvPr>
            <p:ph type="subTitle" idx="1"/>
          </p:nvPr>
        </p:nvSpPr>
        <p:spPr>
          <a:xfrm>
            <a:off x="1061724" y="2853095"/>
            <a:ext cx="2132400" cy="85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b="1" dirty="0">
                <a:solidFill>
                  <a:srgbClr val="FF0000"/>
                </a:solidFill>
              </a:rPr>
              <a:t>60%</a:t>
            </a:r>
            <a:r>
              <a:rPr lang="en" dirty="0">
                <a:latin typeface="Albert Sans Light"/>
                <a:ea typeface="Albert Sans Light"/>
                <a:cs typeface="Albert Sans Light"/>
                <a:sym typeface="Albert Sans Light"/>
              </a:rPr>
              <a:t> attended 8+ events and made 10+ connections in the past month</a:t>
            </a:r>
            <a:endParaRPr dirty="0">
              <a:latin typeface="Albert Sans Light"/>
              <a:ea typeface="Albert Sans Light"/>
              <a:cs typeface="Albert Sans Light"/>
              <a:sym typeface="Albert Sans Light"/>
            </a:endParaRPr>
          </a:p>
        </p:txBody>
      </p:sp>
      <p:cxnSp>
        <p:nvCxnSpPr>
          <p:cNvPr id="217" name="Google Shape;217;p27"/>
          <p:cNvCxnSpPr>
            <a:cxnSpLocks/>
          </p:cNvCxnSpPr>
          <p:nvPr/>
        </p:nvCxnSpPr>
        <p:spPr>
          <a:xfrm>
            <a:off x="6398947" y="3104590"/>
            <a:ext cx="0" cy="181455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9" name="Google Shape;219;p27"/>
          <p:cNvSpPr txBox="1">
            <a:spLocks noGrp="1"/>
          </p:cNvSpPr>
          <p:nvPr>
            <p:ph type="subTitle" idx="1"/>
          </p:nvPr>
        </p:nvSpPr>
        <p:spPr>
          <a:xfrm>
            <a:off x="4199608" y="3286596"/>
            <a:ext cx="259500" cy="123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800">
                <a:latin typeface="Albert Sans Light"/>
                <a:ea typeface="Albert Sans Light"/>
                <a:cs typeface="Albert Sans Light"/>
                <a:sym typeface="Albert Sans Light"/>
              </a:rPr>
              <a:t>75%</a:t>
            </a:r>
            <a:endParaRPr sz="800">
              <a:latin typeface="Albert Sans Light"/>
              <a:ea typeface="Albert Sans Light"/>
              <a:cs typeface="Albert Sans Light"/>
              <a:sym typeface="Albert Sans Light"/>
            </a:endParaRPr>
          </a:p>
        </p:txBody>
      </p:sp>
      <p:cxnSp>
        <p:nvCxnSpPr>
          <p:cNvPr id="220" name="Google Shape;220;p27"/>
          <p:cNvCxnSpPr/>
          <p:nvPr/>
        </p:nvCxnSpPr>
        <p:spPr>
          <a:xfrm>
            <a:off x="4476505" y="3348096"/>
            <a:ext cx="1293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none" w="med" len="med"/>
          </a:ln>
        </p:spPr>
      </p:cxnSp>
      <p:grpSp>
        <p:nvGrpSpPr>
          <p:cNvPr id="221" name="Google Shape;221;p27"/>
          <p:cNvGrpSpPr/>
          <p:nvPr/>
        </p:nvGrpSpPr>
        <p:grpSpPr>
          <a:xfrm>
            <a:off x="1127833" y="3805628"/>
            <a:ext cx="130215" cy="296789"/>
            <a:chOff x="6410063" y="4135124"/>
            <a:chExt cx="159950" cy="364516"/>
          </a:xfrm>
        </p:grpSpPr>
        <p:sp>
          <p:nvSpPr>
            <p:cNvPr id="222" name="Google Shape;222;p27"/>
            <p:cNvSpPr/>
            <p:nvPr/>
          </p:nvSpPr>
          <p:spPr>
            <a:xfrm>
              <a:off x="6493991" y="4299202"/>
              <a:ext cx="36328" cy="200438"/>
            </a:xfrm>
            <a:custGeom>
              <a:avLst/>
              <a:gdLst/>
              <a:ahLst/>
              <a:cxnLst/>
              <a:rect l="l" t="t" r="r" b="b"/>
              <a:pathLst>
                <a:path w="1144" h="6312" extrusionOk="0">
                  <a:moveTo>
                    <a:pt x="965" y="1"/>
                  </a:moveTo>
                  <a:cubicBezTo>
                    <a:pt x="882" y="1"/>
                    <a:pt x="810" y="72"/>
                    <a:pt x="810" y="168"/>
                  </a:cubicBezTo>
                  <a:lnTo>
                    <a:pt x="810" y="5716"/>
                  </a:lnTo>
                  <a:cubicBezTo>
                    <a:pt x="810" y="5847"/>
                    <a:pt x="703" y="5954"/>
                    <a:pt x="584" y="5966"/>
                  </a:cubicBezTo>
                  <a:cubicBezTo>
                    <a:pt x="453" y="5966"/>
                    <a:pt x="334" y="5859"/>
                    <a:pt x="334" y="5728"/>
                  </a:cubicBezTo>
                  <a:lnTo>
                    <a:pt x="334" y="4656"/>
                  </a:lnTo>
                  <a:cubicBezTo>
                    <a:pt x="334" y="4573"/>
                    <a:pt x="251" y="4490"/>
                    <a:pt x="167" y="4490"/>
                  </a:cubicBezTo>
                  <a:cubicBezTo>
                    <a:pt x="72" y="4490"/>
                    <a:pt x="1" y="4573"/>
                    <a:pt x="1" y="4656"/>
                  </a:cubicBezTo>
                  <a:lnTo>
                    <a:pt x="1" y="5728"/>
                  </a:lnTo>
                  <a:cubicBezTo>
                    <a:pt x="1" y="5966"/>
                    <a:pt x="167" y="6192"/>
                    <a:pt x="394" y="6276"/>
                  </a:cubicBezTo>
                  <a:cubicBezTo>
                    <a:pt x="453" y="6299"/>
                    <a:pt x="525" y="6311"/>
                    <a:pt x="596" y="6311"/>
                  </a:cubicBezTo>
                  <a:cubicBezTo>
                    <a:pt x="906" y="6299"/>
                    <a:pt x="1144" y="6037"/>
                    <a:pt x="1144" y="5728"/>
                  </a:cubicBezTo>
                  <a:lnTo>
                    <a:pt x="1144" y="180"/>
                  </a:lnTo>
                  <a:cubicBezTo>
                    <a:pt x="1144" y="72"/>
                    <a:pt x="1072" y="1"/>
                    <a:pt x="9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27"/>
            <p:cNvSpPr/>
            <p:nvPr/>
          </p:nvSpPr>
          <p:spPr>
            <a:xfrm>
              <a:off x="6454297" y="4135124"/>
              <a:ext cx="71099" cy="71131"/>
            </a:xfrm>
            <a:custGeom>
              <a:avLst/>
              <a:gdLst/>
              <a:ahLst/>
              <a:cxnLst/>
              <a:rect l="l" t="t" r="r" b="b"/>
              <a:pathLst>
                <a:path w="2239" h="2240" extrusionOk="0">
                  <a:moveTo>
                    <a:pt x="1120" y="346"/>
                  </a:moveTo>
                  <a:cubicBezTo>
                    <a:pt x="1548" y="346"/>
                    <a:pt x="1894" y="679"/>
                    <a:pt x="1894" y="1120"/>
                  </a:cubicBezTo>
                  <a:cubicBezTo>
                    <a:pt x="1894" y="1548"/>
                    <a:pt x="1548" y="1894"/>
                    <a:pt x="1120" y="1894"/>
                  </a:cubicBezTo>
                  <a:cubicBezTo>
                    <a:pt x="691" y="1894"/>
                    <a:pt x="346" y="1548"/>
                    <a:pt x="346" y="1120"/>
                  </a:cubicBezTo>
                  <a:cubicBezTo>
                    <a:pt x="346" y="679"/>
                    <a:pt x="691" y="346"/>
                    <a:pt x="1120" y="346"/>
                  </a:cubicBezTo>
                  <a:close/>
                  <a:moveTo>
                    <a:pt x="1120" y="1"/>
                  </a:moveTo>
                  <a:cubicBezTo>
                    <a:pt x="513" y="1"/>
                    <a:pt x="1" y="513"/>
                    <a:pt x="1" y="1120"/>
                  </a:cubicBezTo>
                  <a:cubicBezTo>
                    <a:pt x="1" y="1727"/>
                    <a:pt x="513" y="2239"/>
                    <a:pt x="1120" y="2239"/>
                  </a:cubicBezTo>
                  <a:cubicBezTo>
                    <a:pt x="1727" y="2239"/>
                    <a:pt x="2239" y="1727"/>
                    <a:pt x="2239" y="1120"/>
                  </a:cubicBezTo>
                  <a:cubicBezTo>
                    <a:pt x="2239" y="513"/>
                    <a:pt x="1727" y="1"/>
                    <a:pt x="11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27"/>
            <p:cNvSpPr/>
            <p:nvPr/>
          </p:nvSpPr>
          <p:spPr>
            <a:xfrm>
              <a:off x="6410063" y="4252712"/>
              <a:ext cx="94566" cy="246927"/>
            </a:xfrm>
            <a:custGeom>
              <a:avLst/>
              <a:gdLst/>
              <a:ahLst/>
              <a:cxnLst/>
              <a:rect l="l" t="t" r="r" b="b"/>
              <a:pathLst>
                <a:path w="2978" h="7776" extrusionOk="0">
                  <a:moveTo>
                    <a:pt x="1191" y="0"/>
                  </a:moveTo>
                  <a:cubicBezTo>
                    <a:pt x="977" y="0"/>
                    <a:pt x="798" y="179"/>
                    <a:pt x="798" y="393"/>
                  </a:cubicBezTo>
                  <a:lnTo>
                    <a:pt x="798" y="2894"/>
                  </a:lnTo>
                  <a:cubicBezTo>
                    <a:pt x="798" y="3025"/>
                    <a:pt x="691" y="3132"/>
                    <a:pt x="560" y="3132"/>
                  </a:cubicBezTo>
                  <a:cubicBezTo>
                    <a:pt x="429" y="3132"/>
                    <a:pt x="322" y="3025"/>
                    <a:pt x="322" y="2894"/>
                  </a:cubicBezTo>
                  <a:lnTo>
                    <a:pt x="322" y="2275"/>
                  </a:lnTo>
                  <a:cubicBezTo>
                    <a:pt x="322" y="2191"/>
                    <a:pt x="251" y="2120"/>
                    <a:pt x="155" y="2120"/>
                  </a:cubicBezTo>
                  <a:cubicBezTo>
                    <a:pt x="72" y="2120"/>
                    <a:pt x="1" y="2191"/>
                    <a:pt x="1" y="2275"/>
                  </a:cubicBezTo>
                  <a:lnTo>
                    <a:pt x="1" y="2894"/>
                  </a:lnTo>
                  <a:cubicBezTo>
                    <a:pt x="1" y="3203"/>
                    <a:pt x="251" y="3465"/>
                    <a:pt x="572" y="3465"/>
                  </a:cubicBezTo>
                  <a:cubicBezTo>
                    <a:pt x="894" y="3465"/>
                    <a:pt x="1156" y="3215"/>
                    <a:pt x="1156" y="2894"/>
                  </a:cubicBezTo>
                  <a:lnTo>
                    <a:pt x="1156" y="393"/>
                  </a:lnTo>
                  <a:cubicBezTo>
                    <a:pt x="1156" y="358"/>
                    <a:pt x="1191" y="334"/>
                    <a:pt x="1215" y="334"/>
                  </a:cubicBezTo>
                  <a:cubicBezTo>
                    <a:pt x="1251" y="334"/>
                    <a:pt x="1275" y="358"/>
                    <a:pt x="1275" y="393"/>
                  </a:cubicBezTo>
                  <a:lnTo>
                    <a:pt x="1275" y="7192"/>
                  </a:lnTo>
                  <a:cubicBezTo>
                    <a:pt x="1275" y="7501"/>
                    <a:pt x="1525" y="7775"/>
                    <a:pt x="1858" y="7775"/>
                  </a:cubicBezTo>
                  <a:cubicBezTo>
                    <a:pt x="2168" y="7775"/>
                    <a:pt x="2441" y="7513"/>
                    <a:pt x="2441" y="7192"/>
                  </a:cubicBezTo>
                  <a:lnTo>
                    <a:pt x="2441" y="4251"/>
                  </a:lnTo>
                  <a:cubicBezTo>
                    <a:pt x="2441" y="4168"/>
                    <a:pt x="2501" y="4132"/>
                    <a:pt x="2560" y="4132"/>
                  </a:cubicBezTo>
                  <a:cubicBezTo>
                    <a:pt x="2632" y="4132"/>
                    <a:pt x="2680" y="4191"/>
                    <a:pt x="2680" y="4251"/>
                  </a:cubicBezTo>
                  <a:lnTo>
                    <a:pt x="2644" y="5442"/>
                  </a:lnTo>
                  <a:cubicBezTo>
                    <a:pt x="2644" y="5525"/>
                    <a:pt x="2715" y="5596"/>
                    <a:pt x="2810" y="5596"/>
                  </a:cubicBezTo>
                  <a:cubicBezTo>
                    <a:pt x="2894" y="5596"/>
                    <a:pt x="2977" y="5525"/>
                    <a:pt x="2977" y="5442"/>
                  </a:cubicBezTo>
                  <a:lnTo>
                    <a:pt x="2977" y="4251"/>
                  </a:lnTo>
                  <a:cubicBezTo>
                    <a:pt x="2977" y="3989"/>
                    <a:pt x="2763" y="3787"/>
                    <a:pt x="2513" y="3787"/>
                  </a:cubicBezTo>
                  <a:cubicBezTo>
                    <a:pt x="2263" y="3787"/>
                    <a:pt x="2048" y="3989"/>
                    <a:pt x="2048" y="4251"/>
                  </a:cubicBezTo>
                  <a:lnTo>
                    <a:pt x="2048" y="7192"/>
                  </a:lnTo>
                  <a:cubicBezTo>
                    <a:pt x="2048" y="7323"/>
                    <a:pt x="1941" y="7430"/>
                    <a:pt x="1810" y="7430"/>
                  </a:cubicBezTo>
                  <a:cubicBezTo>
                    <a:pt x="1679" y="7430"/>
                    <a:pt x="1572" y="7323"/>
                    <a:pt x="1572" y="7192"/>
                  </a:cubicBezTo>
                  <a:lnTo>
                    <a:pt x="1572" y="393"/>
                  </a:lnTo>
                  <a:cubicBezTo>
                    <a:pt x="1572" y="179"/>
                    <a:pt x="1394" y="0"/>
                    <a:pt x="11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27"/>
            <p:cNvSpPr/>
            <p:nvPr/>
          </p:nvSpPr>
          <p:spPr>
            <a:xfrm>
              <a:off x="6410063" y="4212638"/>
              <a:ext cx="159950" cy="150519"/>
            </a:xfrm>
            <a:custGeom>
              <a:avLst/>
              <a:gdLst/>
              <a:ahLst/>
              <a:cxnLst/>
              <a:rect l="l" t="t" r="r" b="b"/>
              <a:pathLst>
                <a:path w="5037" h="4740" extrusionOk="0">
                  <a:moveTo>
                    <a:pt x="1429" y="0"/>
                  </a:moveTo>
                  <a:cubicBezTo>
                    <a:pt x="632" y="0"/>
                    <a:pt x="1" y="643"/>
                    <a:pt x="1" y="1429"/>
                  </a:cubicBezTo>
                  <a:lnTo>
                    <a:pt x="1" y="2858"/>
                  </a:lnTo>
                  <a:cubicBezTo>
                    <a:pt x="1" y="2953"/>
                    <a:pt x="72" y="3025"/>
                    <a:pt x="155" y="3025"/>
                  </a:cubicBezTo>
                  <a:cubicBezTo>
                    <a:pt x="251" y="3025"/>
                    <a:pt x="322" y="2953"/>
                    <a:pt x="322" y="2858"/>
                  </a:cubicBezTo>
                  <a:lnTo>
                    <a:pt x="322" y="1429"/>
                  </a:lnTo>
                  <a:cubicBezTo>
                    <a:pt x="322" y="822"/>
                    <a:pt x="810" y="334"/>
                    <a:pt x="1429" y="334"/>
                  </a:cubicBezTo>
                  <a:lnTo>
                    <a:pt x="3608" y="334"/>
                  </a:lnTo>
                  <a:cubicBezTo>
                    <a:pt x="4227" y="334"/>
                    <a:pt x="4715" y="822"/>
                    <a:pt x="4715" y="1429"/>
                  </a:cubicBezTo>
                  <a:lnTo>
                    <a:pt x="4715" y="4144"/>
                  </a:lnTo>
                  <a:cubicBezTo>
                    <a:pt x="4715" y="4275"/>
                    <a:pt x="4608" y="4382"/>
                    <a:pt x="4489" y="4394"/>
                  </a:cubicBezTo>
                  <a:cubicBezTo>
                    <a:pt x="4358" y="4394"/>
                    <a:pt x="4239" y="4287"/>
                    <a:pt x="4239" y="4156"/>
                  </a:cubicBezTo>
                  <a:lnTo>
                    <a:pt x="4239" y="1655"/>
                  </a:lnTo>
                  <a:cubicBezTo>
                    <a:pt x="4239" y="1441"/>
                    <a:pt x="4061" y="1262"/>
                    <a:pt x="3846" y="1262"/>
                  </a:cubicBezTo>
                  <a:cubicBezTo>
                    <a:pt x="3644" y="1262"/>
                    <a:pt x="3465" y="1441"/>
                    <a:pt x="3465" y="1655"/>
                  </a:cubicBezTo>
                  <a:lnTo>
                    <a:pt x="3465" y="2239"/>
                  </a:lnTo>
                  <a:cubicBezTo>
                    <a:pt x="3465" y="2322"/>
                    <a:pt x="3537" y="2394"/>
                    <a:pt x="3632" y="2394"/>
                  </a:cubicBezTo>
                  <a:cubicBezTo>
                    <a:pt x="3715" y="2394"/>
                    <a:pt x="3787" y="2322"/>
                    <a:pt x="3787" y="2239"/>
                  </a:cubicBezTo>
                  <a:lnTo>
                    <a:pt x="3787" y="1655"/>
                  </a:lnTo>
                  <a:cubicBezTo>
                    <a:pt x="3787" y="1620"/>
                    <a:pt x="3814" y="1602"/>
                    <a:pt x="3840" y="1602"/>
                  </a:cubicBezTo>
                  <a:cubicBezTo>
                    <a:pt x="3867" y="1602"/>
                    <a:pt x="3894" y="1620"/>
                    <a:pt x="3894" y="1655"/>
                  </a:cubicBezTo>
                  <a:lnTo>
                    <a:pt x="3894" y="4156"/>
                  </a:lnTo>
                  <a:cubicBezTo>
                    <a:pt x="3894" y="4382"/>
                    <a:pt x="4049" y="4596"/>
                    <a:pt x="4251" y="4691"/>
                  </a:cubicBezTo>
                  <a:cubicBezTo>
                    <a:pt x="4323" y="4715"/>
                    <a:pt x="4406" y="4739"/>
                    <a:pt x="4489" y="4739"/>
                  </a:cubicBezTo>
                  <a:cubicBezTo>
                    <a:pt x="4799" y="4715"/>
                    <a:pt x="5037" y="4465"/>
                    <a:pt x="5037" y="4156"/>
                  </a:cubicBezTo>
                  <a:lnTo>
                    <a:pt x="5037" y="1429"/>
                  </a:lnTo>
                  <a:cubicBezTo>
                    <a:pt x="5037" y="643"/>
                    <a:pt x="4406" y="0"/>
                    <a:pt x="36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6" name="Google Shape;226;p27"/>
          <p:cNvGrpSpPr/>
          <p:nvPr/>
        </p:nvGrpSpPr>
        <p:grpSpPr>
          <a:xfrm>
            <a:off x="1357427" y="3805628"/>
            <a:ext cx="130215" cy="296789"/>
            <a:chOff x="6410063" y="4135124"/>
            <a:chExt cx="159950" cy="364516"/>
          </a:xfrm>
        </p:grpSpPr>
        <p:sp>
          <p:nvSpPr>
            <p:cNvPr id="227" name="Google Shape;227;p27"/>
            <p:cNvSpPr/>
            <p:nvPr/>
          </p:nvSpPr>
          <p:spPr>
            <a:xfrm>
              <a:off x="6493991" y="4299202"/>
              <a:ext cx="36328" cy="200438"/>
            </a:xfrm>
            <a:custGeom>
              <a:avLst/>
              <a:gdLst/>
              <a:ahLst/>
              <a:cxnLst/>
              <a:rect l="l" t="t" r="r" b="b"/>
              <a:pathLst>
                <a:path w="1144" h="6312" extrusionOk="0">
                  <a:moveTo>
                    <a:pt x="965" y="1"/>
                  </a:moveTo>
                  <a:cubicBezTo>
                    <a:pt x="882" y="1"/>
                    <a:pt x="810" y="72"/>
                    <a:pt x="810" y="168"/>
                  </a:cubicBezTo>
                  <a:lnTo>
                    <a:pt x="810" y="5716"/>
                  </a:lnTo>
                  <a:cubicBezTo>
                    <a:pt x="810" y="5847"/>
                    <a:pt x="703" y="5954"/>
                    <a:pt x="584" y="5966"/>
                  </a:cubicBezTo>
                  <a:cubicBezTo>
                    <a:pt x="453" y="5966"/>
                    <a:pt x="334" y="5859"/>
                    <a:pt x="334" y="5728"/>
                  </a:cubicBezTo>
                  <a:lnTo>
                    <a:pt x="334" y="4656"/>
                  </a:lnTo>
                  <a:cubicBezTo>
                    <a:pt x="334" y="4573"/>
                    <a:pt x="251" y="4490"/>
                    <a:pt x="167" y="4490"/>
                  </a:cubicBezTo>
                  <a:cubicBezTo>
                    <a:pt x="72" y="4490"/>
                    <a:pt x="1" y="4573"/>
                    <a:pt x="1" y="4656"/>
                  </a:cubicBezTo>
                  <a:lnTo>
                    <a:pt x="1" y="5728"/>
                  </a:lnTo>
                  <a:cubicBezTo>
                    <a:pt x="1" y="5966"/>
                    <a:pt x="167" y="6192"/>
                    <a:pt x="394" y="6276"/>
                  </a:cubicBezTo>
                  <a:cubicBezTo>
                    <a:pt x="453" y="6299"/>
                    <a:pt x="525" y="6311"/>
                    <a:pt x="596" y="6311"/>
                  </a:cubicBezTo>
                  <a:cubicBezTo>
                    <a:pt x="906" y="6299"/>
                    <a:pt x="1144" y="6037"/>
                    <a:pt x="1144" y="5728"/>
                  </a:cubicBezTo>
                  <a:lnTo>
                    <a:pt x="1144" y="180"/>
                  </a:lnTo>
                  <a:cubicBezTo>
                    <a:pt x="1144" y="72"/>
                    <a:pt x="1072" y="1"/>
                    <a:pt x="9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27"/>
            <p:cNvSpPr/>
            <p:nvPr/>
          </p:nvSpPr>
          <p:spPr>
            <a:xfrm>
              <a:off x="6454297" y="4135124"/>
              <a:ext cx="71099" cy="71131"/>
            </a:xfrm>
            <a:custGeom>
              <a:avLst/>
              <a:gdLst/>
              <a:ahLst/>
              <a:cxnLst/>
              <a:rect l="l" t="t" r="r" b="b"/>
              <a:pathLst>
                <a:path w="2239" h="2240" extrusionOk="0">
                  <a:moveTo>
                    <a:pt x="1120" y="346"/>
                  </a:moveTo>
                  <a:cubicBezTo>
                    <a:pt x="1548" y="346"/>
                    <a:pt x="1894" y="679"/>
                    <a:pt x="1894" y="1120"/>
                  </a:cubicBezTo>
                  <a:cubicBezTo>
                    <a:pt x="1894" y="1548"/>
                    <a:pt x="1548" y="1894"/>
                    <a:pt x="1120" y="1894"/>
                  </a:cubicBezTo>
                  <a:cubicBezTo>
                    <a:pt x="691" y="1894"/>
                    <a:pt x="346" y="1548"/>
                    <a:pt x="346" y="1120"/>
                  </a:cubicBezTo>
                  <a:cubicBezTo>
                    <a:pt x="346" y="679"/>
                    <a:pt x="691" y="346"/>
                    <a:pt x="1120" y="346"/>
                  </a:cubicBezTo>
                  <a:close/>
                  <a:moveTo>
                    <a:pt x="1120" y="1"/>
                  </a:moveTo>
                  <a:cubicBezTo>
                    <a:pt x="513" y="1"/>
                    <a:pt x="1" y="513"/>
                    <a:pt x="1" y="1120"/>
                  </a:cubicBezTo>
                  <a:cubicBezTo>
                    <a:pt x="1" y="1727"/>
                    <a:pt x="513" y="2239"/>
                    <a:pt x="1120" y="2239"/>
                  </a:cubicBezTo>
                  <a:cubicBezTo>
                    <a:pt x="1727" y="2239"/>
                    <a:pt x="2239" y="1727"/>
                    <a:pt x="2239" y="1120"/>
                  </a:cubicBezTo>
                  <a:cubicBezTo>
                    <a:pt x="2239" y="513"/>
                    <a:pt x="1727" y="1"/>
                    <a:pt x="11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27"/>
            <p:cNvSpPr/>
            <p:nvPr/>
          </p:nvSpPr>
          <p:spPr>
            <a:xfrm>
              <a:off x="6410063" y="4252712"/>
              <a:ext cx="94566" cy="246927"/>
            </a:xfrm>
            <a:custGeom>
              <a:avLst/>
              <a:gdLst/>
              <a:ahLst/>
              <a:cxnLst/>
              <a:rect l="l" t="t" r="r" b="b"/>
              <a:pathLst>
                <a:path w="2978" h="7776" extrusionOk="0">
                  <a:moveTo>
                    <a:pt x="1191" y="0"/>
                  </a:moveTo>
                  <a:cubicBezTo>
                    <a:pt x="977" y="0"/>
                    <a:pt x="798" y="179"/>
                    <a:pt x="798" y="393"/>
                  </a:cubicBezTo>
                  <a:lnTo>
                    <a:pt x="798" y="2894"/>
                  </a:lnTo>
                  <a:cubicBezTo>
                    <a:pt x="798" y="3025"/>
                    <a:pt x="691" y="3132"/>
                    <a:pt x="560" y="3132"/>
                  </a:cubicBezTo>
                  <a:cubicBezTo>
                    <a:pt x="429" y="3132"/>
                    <a:pt x="322" y="3025"/>
                    <a:pt x="322" y="2894"/>
                  </a:cubicBezTo>
                  <a:lnTo>
                    <a:pt x="322" y="2275"/>
                  </a:lnTo>
                  <a:cubicBezTo>
                    <a:pt x="322" y="2191"/>
                    <a:pt x="251" y="2120"/>
                    <a:pt x="155" y="2120"/>
                  </a:cubicBezTo>
                  <a:cubicBezTo>
                    <a:pt x="72" y="2120"/>
                    <a:pt x="1" y="2191"/>
                    <a:pt x="1" y="2275"/>
                  </a:cubicBezTo>
                  <a:lnTo>
                    <a:pt x="1" y="2894"/>
                  </a:lnTo>
                  <a:cubicBezTo>
                    <a:pt x="1" y="3203"/>
                    <a:pt x="251" y="3465"/>
                    <a:pt x="572" y="3465"/>
                  </a:cubicBezTo>
                  <a:cubicBezTo>
                    <a:pt x="894" y="3465"/>
                    <a:pt x="1156" y="3215"/>
                    <a:pt x="1156" y="2894"/>
                  </a:cubicBezTo>
                  <a:lnTo>
                    <a:pt x="1156" y="393"/>
                  </a:lnTo>
                  <a:cubicBezTo>
                    <a:pt x="1156" y="358"/>
                    <a:pt x="1191" y="334"/>
                    <a:pt x="1215" y="334"/>
                  </a:cubicBezTo>
                  <a:cubicBezTo>
                    <a:pt x="1251" y="334"/>
                    <a:pt x="1275" y="358"/>
                    <a:pt x="1275" y="393"/>
                  </a:cubicBezTo>
                  <a:lnTo>
                    <a:pt x="1275" y="7192"/>
                  </a:lnTo>
                  <a:cubicBezTo>
                    <a:pt x="1275" y="7501"/>
                    <a:pt x="1525" y="7775"/>
                    <a:pt x="1858" y="7775"/>
                  </a:cubicBezTo>
                  <a:cubicBezTo>
                    <a:pt x="2168" y="7775"/>
                    <a:pt x="2441" y="7513"/>
                    <a:pt x="2441" y="7192"/>
                  </a:cubicBezTo>
                  <a:lnTo>
                    <a:pt x="2441" y="4251"/>
                  </a:lnTo>
                  <a:cubicBezTo>
                    <a:pt x="2441" y="4168"/>
                    <a:pt x="2501" y="4132"/>
                    <a:pt x="2560" y="4132"/>
                  </a:cubicBezTo>
                  <a:cubicBezTo>
                    <a:pt x="2632" y="4132"/>
                    <a:pt x="2680" y="4191"/>
                    <a:pt x="2680" y="4251"/>
                  </a:cubicBezTo>
                  <a:lnTo>
                    <a:pt x="2644" y="5442"/>
                  </a:lnTo>
                  <a:cubicBezTo>
                    <a:pt x="2644" y="5525"/>
                    <a:pt x="2715" y="5596"/>
                    <a:pt x="2810" y="5596"/>
                  </a:cubicBezTo>
                  <a:cubicBezTo>
                    <a:pt x="2894" y="5596"/>
                    <a:pt x="2977" y="5525"/>
                    <a:pt x="2977" y="5442"/>
                  </a:cubicBezTo>
                  <a:lnTo>
                    <a:pt x="2977" y="4251"/>
                  </a:lnTo>
                  <a:cubicBezTo>
                    <a:pt x="2977" y="3989"/>
                    <a:pt x="2763" y="3787"/>
                    <a:pt x="2513" y="3787"/>
                  </a:cubicBezTo>
                  <a:cubicBezTo>
                    <a:pt x="2263" y="3787"/>
                    <a:pt x="2048" y="3989"/>
                    <a:pt x="2048" y="4251"/>
                  </a:cubicBezTo>
                  <a:lnTo>
                    <a:pt x="2048" y="7192"/>
                  </a:lnTo>
                  <a:cubicBezTo>
                    <a:pt x="2048" y="7323"/>
                    <a:pt x="1941" y="7430"/>
                    <a:pt x="1810" y="7430"/>
                  </a:cubicBezTo>
                  <a:cubicBezTo>
                    <a:pt x="1679" y="7430"/>
                    <a:pt x="1572" y="7323"/>
                    <a:pt x="1572" y="7192"/>
                  </a:cubicBezTo>
                  <a:lnTo>
                    <a:pt x="1572" y="393"/>
                  </a:lnTo>
                  <a:cubicBezTo>
                    <a:pt x="1572" y="179"/>
                    <a:pt x="1394" y="0"/>
                    <a:pt x="11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27"/>
            <p:cNvSpPr/>
            <p:nvPr/>
          </p:nvSpPr>
          <p:spPr>
            <a:xfrm>
              <a:off x="6410063" y="4212638"/>
              <a:ext cx="159950" cy="150519"/>
            </a:xfrm>
            <a:custGeom>
              <a:avLst/>
              <a:gdLst/>
              <a:ahLst/>
              <a:cxnLst/>
              <a:rect l="l" t="t" r="r" b="b"/>
              <a:pathLst>
                <a:path w="5037" h="4740" extrusionOk="0">
                  <a:moveTo>
                    <a:pt x="1429" y="0"/>
                  </a:moveTo>
                  <a:cubicBezTo>
                    <a:pt x="632" y="0"/>
                    <a:pt x="1" y="643"/>
                    <a:pt x="1" y="1429"/>
                  </a:cubicBezTo>
                  <a:lnTo>
                    <a:pt x="1" y="2858"/>
                  </a:lnTo>
                  <a:cubicBezTo>
                    <a:pt x="1" y="2953"/>
                    <a:pt x="72" y="3025"/>
                    <a:pt x="155" y="3025"/>
                  </a:cubicBezTo>
                  <a:cubicBezTo>
                    <a:pt x="251" y="3025"/>
                    <a:pt x="322" y="2953"/>
                    <a:pt x="322" y="2858"/>
                  </a:cubicBezTo>
                  <a:lnTo>
                    <a:pt x="322" y="1429"/>
                  </a:lnTo>
                  <a:cubicBezTo>
                    <a:pt x="322" y="822"/>
                    <a:pt x="810" y="334"/>
                    <a:pt x="1429" y="334"/>
                  </a:cubicBezTo>
                  <a:lnTo>
                    <a:pt x="3608" y="334"/>
                  </a:lnTo>
                  <a:cubicBezTo>
                    <a:pt x="4227" y="334"/>
                    <a:pt x="4715" y="822"/>
                    <a:pt x="4715" y="1429"/>
                  </a:cubicBezTo>
                  <a:lnTo>
                    <a:pt x="4715" y="4144"/>
                  </a:lnTo>
                  <a:cubicBezTo>
                    <a:pt x="4715" y="4275"/>
                    <a:pt x="4608" y="4382"/>
                    <a:pt x="4489" y="4394"/>
                  </a:cubicBezTo>
                  <a:cubicBezTo>
                    <a:pt x="4358" y="4394"/>
                    <a:pt x="4239" y="4287"/>
                    <a:pt x="4239" y="4156"/>
                  </a:cubicBezTo>
                  <a:lnTo>
                    <a:pt x="4239" y="1655"/>
                  </a:lnTo>
                  <a:cubicBezTo>
                    <a:pt x="4239" y="1441"/>
                    <a:pt x="4061" y="1262"/>
                    <a:pt x="3846" y="1262"/>
                  </a:cubicBezTo>
                  <a:cubicBezTo>
                    <a:pt x="3644" y="1262"/>
                    <a:pt x="3465" y="1441"/>
                    <a:pt x="3465" y="1655"/>
                  </a:cubicBezTo>
                  <a:lnTo>
                    <a:pt x="3465" y="2239"/>
                  </a:lnTo>
                  <a:cubicBezTo>
                    <a:pt x="3465" y="2322"/>
                    <a:pt x="3537" y="2394"/>
                    <a:pt x="3632" y="2394"/>
                  </a:cubicBezTo>
                  <a:cubicBezTo>
                    <a:pt x="3715" y="2394"/>
                    <a:pt x="3787" y="2322"/>
                    <a:pt x="3787" y="2239"/>
                  </a:cubicBezTo>
                  <a:lnTo>
                    <a:pt x="3787" y="1655"/>
                  </a:lnTo>
                  <a:cubicBezTo>
                    <a:pt x="3787" y="1620"/>
                    <a:pt x="3814" y="1602"/>
                    <a:pt x="3840" y="1602"/>
                  </a:cubicBezTo>
                  <a:cubicBezTo>
                    <a:pt x="3867" y="1602"/>
                    <a:pt x="3894" y="1620"/>
                    <a:pt x="3894" y="1655"/>
                  </a:cubicBezTo>
                  <a:lnTo>
                    <a:pt x="3894" y="4156"/>
                  </a:lnTo>
                  <a:cubicBezTo>
                    <a:pt x="3894" y="4382"/>
                    <a:pt x="4049" y="4596"/>
                    <a:pt x="4251" y="4691"/>
                  </a:cubicBezTo>
                  <a:cubicBezTo>
                    <a:pt x="4323" y="4715"/>
                    <a:pt x="4406" y="4739"/>
                    <a:pt x="4489" y="4739"/>
                  </a:cubicBezTo>
                  <a:cubicBezTo>
                    <a:pt x="4799" y="4715"/>
                    <a:pt x="5037" y="4465"/>
                    <a:pt x="5037" y="4156"/>
                  </a:cubicBezTo>
                  <a:lnTo>
                    <a:pt x="5037" y="1429"/>
                  </a:lnTo>
                  <a:cubicBezTo>
                    <a:pt x="5037" y="643"/>
                    <a:pt x="4406" y="0"/>
                    <a:pt x="36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1" name="Google Shape;231;p27"/>
          <p:cNvGrpSpPr/>
          <p:nvPr/>
        </p:nvGrpSpPr>
        <p:grpSpPr>
          <a:xfrm>
            <a:off x="1587022" y="3805628"/>
            <a:ext cx="130215" cy="296789"/>
            <a:chOff x="6410063" y="4135124"/>
            <a:chExt cx="159950" cy="364516"/>
          </a:xfrm>
        </p:grpSpPr>
        <p:sp>
          <p:nvSpPr>
            <p:cNvPr id="232" name="Google Shape;232;p27"/>
            <p:cNvSpPr/>
            <p:nvPr/>
          </p:nvSpPr>
          <p:spPr>
            <a:xfrm>
              <a:off x="6493991" y="4299202"/>
              <a:ext cx="36328" cy="200438"/>
            </a:xfrm>
            <a:custGeom>
              <a:avLst/>
              <a:gdLst/>
              <a:ahLst/>
              <a:cxnLst/>
              <a:rect l="l" t="t" r="r" b="b"/>
              <a:pathLst>
                <a:path w="1144" h="6312" extrusionOk="0">
                  <a:moveTo>
                    <a:pt x="965" y="1"/>
                  </a:moveTo>
                  <a:cubicBezTo>
                    <a:pt x="882" y="1"/>
                    <a:pt x="810" y="72"/>
                    <a:pt x="810" y="168"/>
                  </a:cubicBezTo>
                  <a:lnTo>
                    <a:pt x="810" y="5716"/>
                  </a:lnTo>
                  <a:cubicBezTo>
                    <a:pt x="810" y="5847"/>
                    <a:pt x="703" y="5954"/>
                    <a:pt x="584" y="5966"/>
                  </a:cubicBezTo>
                  <a:cubicBezTo>
                    <a:pt x="453" y="5966"/>
                    <a:pt x="334" y="5859"/>
                    <a:pt x="334" y="5728"/>
                  </a:cubicBezTo>
                  <a:lnTo>
                    <a:pt x="334" y="4656"/>
                  </a:lnTo>
                  <a:cubicBezTo>
                    <a:pt x="334" y="4573"/>
                    <a:pt x="251" y="4490"/>
                    <a:pt x="167" y="4490"/>
                  </a:cubicBezTo>
                  <a:cubicBezTo>
                    <a:pt x="72" y="4490"/>
                    <a:pt x="1" y="4573"/>
                    <a:pt x="1" y="4656"/>
                  </a:cubicBezTo>
                  <a:lnTo>
                    <a:pt x="1" y="5728"/>
                  </a:lnTo>
                  <a:cubicBezTo>
                    <a:pt x="1" y="5966"/>
                    <a:pt x="167" y="6192"/>
                    <a:pt x="394" y="6276"/>
                  </a:cubicBezTo>
                  <a:cubicBezTo>
                    <a:pt x="453" y="6299"/>
                    <a:pt x="525" y="6311"/>
                    <a:pt x="596" y="6311"/>
                  </a:cubicBezTo>
                  <a:cubicBezTo>
                    <a:pt x="906" y="6299"/>
                    <a:pt x="1144" y="6037"/>
                    <a:pt x="1144" y="5728"/>
                  </a:cubicBezTo>
                  <a:lnTo>
                    <a:pt x="1144" y="180"/>
                  </a:lnTo>
                  <a:cubicBezTo>
                    <a:pt x="1144" y="72"/>
                    <a:pt x="1072" y="1"/>
                    <a:pt x="9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27"/>
            <p:cNvSpPr/>
            <p:nvPr/>
          </p:nvSpPr>
          <p:spPr>
            <a:xfrm>
              <a:off x="6454297" y="4135124"/>
              <a:ext cx="71099" cy="71131"/>
            </a:xfrm>
            <a:custGeom>
              <a:avLst/>
              <a:gdLst/>
              <a:ahLst/>
              <a:cxnLst/>
              <a:rect l="l" t="t" r="r" b="b"/>
              <a:pathLst>
                <a:path w="2239" h="2240" extrusionOk="0">
                  <a:moveTo>
                    <a:pt x="1120" y="346"/>
                  </a:moveTo>
                  <a:cubicBezTo>
                    <a:pt x="1548" y="346"/>
                    <a:pt x="1894" y="679"/>
                    <a:pt x="1894" y="1120"/>
                  </a:cubicBezTo>
                  <a:cubicBezTo>
                    <a:pt x="1894" y="1548"/>
                    <a:pt x="1548" y="1894"/>
                    <a:pt x="1120" y="1894"/>
                  </a:cubicBezTo>
                  <a:cubicBezTo>
                    <a:pt x="691" y="1894"/>
                    <a:pt x="346" y="1548"/>
                    <a:pt x="346" y="1120"/>
                  </a:cubicBezTo>
                  <a:cubicBezTo>
                    <a:pt x="346" y="679"/>
                    <a:pt x="691" y="346"/>
                    <a:pt x="1120" y="346"/>
                  </a:cubicBezTo>
                  <a:close/>
                  <a:moveTo>
                    <a:pt x="1120" y="1"/>
                  </a:moveTo>
                  <a:cubicBezTo>
                    <a:pt x="513" y="1"/>
                    <a:pt x="1" y="513"/>
                    <a:pt x="1" y="1120"/>
                  </a:cubicBezTo>
                  <a:cubicBezTo>
                    <a:pt x="1" y="1727"/>
                    <a:pt x="513" y="2239"/>
                    <a:pt x="1120" y="2239"/>
                  </a:cubicBezTo>
                  <a:cubicBezTo>
                    <a:pt x="1727" y="2239"/>
                    <a:pt x="2239" y="1727"/>
                    <a:pt x="2239" y="1120"/>
                  </a:cubicBezTo>
                  <a:cubicBezTo>
                    <a:pt x="2239" y="513"/>
                    <a:pt x="1727" y="1"/>
                    <a:pt x="11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27"/>
            <p:cNvSpPr/>
            <p:nvPr/>
          </p:nvSpPr>
          <p:spPr>
            <a:xfrm>
              <a:off x="6410063" y="4252712"/>
              <a:ext cx="94566" cy="246927"/>
            </a:xfrm>
            <a:custGeom>
              <a:avLst/>
              <a:gdLst/>
              <a:ahLst/>
              <a:cxnLst/>
              <a:rect l="l" t="t" r="r" b="b"/>
              <a:pathLst>
                <a:path w="2978" h="7776" extrusionOk="0">
                  <a:moveTo>
                    <a:pt x="1191" y="0"/>
                  </a:moveTo>
                  <a:cubicBezTo>
                    <a:pt x="977" y="0"/>
                    <a:pt x="798" y="179"/>
                    <a:pt x="798" y="393"/>
                  </a:cubicBezTo>
                  <a:lnTo>
                    <a:pt x="798" y="2894"/>
                  </a:lnTo>
                  <a:cubicBezTo>
                    <a:pt x="798" y="3025"/>
                    <a:pt x="691" y="3132"/>
                    <a:pt x="560" y="3132"/>
                  </a:cubicBezTo>
                  <a:cubicBezTo>
                    <a:pt x="429" y="3132"/>
                    <a:pt x="322" y="3025"/>
                    <a:pt x="322" y="2894"/>
                  </a:cubicBezTo>
                  <a:lnTo>
                    <a:pt x="322" y="2275"/>
                  </a:lnTo>
                  <a:cubicBezTo>
                    <a:pt x="322" y="2191"/>
                    <a:pt x="251" y="2120"/>
                    <a:pt x="155" y="2120"/>
                  </a:cubicBezTo>
                  <a:cubicBezTo>
                    <a:pt x="72" y="2120"/>
                    <a:pt x="1" y="2191"/>
                    <a:pt x="1" y="2275"/>
                  </a:cubicBezTo>
                  <a:lnTo>
                    <a:pt x="1" y="2894"/>
                  </a:lnTo>
                  <a:cubicBezTo>
                    <a:pt x="1" y="3203"/>
                    <a:pt x="251" y="3465"/>
                    <a:pt x="572" y="3465"/>
                  </a:cubicBezTo>
                  <a:cubicBezTo>
                    <a:pt x="894" y="3465"/>
                    <a:pt x="1156" y="3215"/>
                    <a:pt x="1156" y="2894"/>
                  </a:cubicBezTo>
                  <a:lnTo>
                    <a:pt x="1156" y="393"/>
                  </a:lnTo>
                  <a:cubicBezTo>
                    <a:pt x="1156" y="358"/>
                    <a:pt x="1191" y="334"/>
                    <a:pt x="1215" y="334"/>
                  </a:cubicBezTo>
                  <a:cubicBezTo>
                    <a:pt x="1251" y="334"/>
                    <a:pt x="1275" y="358"/>
                    <a:pt x="1275" y="393"/>
                  </a:cubicBezTo>
                  <a:lnTo>
                    <a:pt x="1275" y="7192"/>
                  </a:lnTo>
                  <a:cubicBezTo>
                    <a:pt x="1275" y="7501"/>
                    <a:pt x="1525" y="7775"/>
                    <a:pt x="1858" y="7775"/>
                  </a:cubicBezTo>
                  <a:cubicBezTo>
                    <a:pt x="2168" y="7775"/>
                    <a:pt x="2441" y="7513"/>
                    <a:pt x="2441" y="7192"/>
                  </a:cubicBezTo>
                  <a:lnTo>
                    <a:pt x="2441" y="4251"/>
                  </a:lnTo>
                  <a:cubicBezTo>
                    <a:pt x="2441" y="4168"/>
                    <a:pt x="2501" y="4132"/>
                    <a:pt x="2560" y="4132"/>
                  </a:cubicBezTo>
                  <a:cubicBezTo>
                    <a:pt x="2632" y="4132"/>
                    <a:pt x="2680" y="4191"/>
                    <a:pt x="2680" y="4251"/>
                  </a:cubicBezTo>
                  <a:lnTo>
                    <a:pt x="2644" y="5442"/>
                  </a:lnTo>
                  <a:cubicBezTo>
                    <a:pt x="2644" y="5525"/>
                    <a:pt x="2715" y="5596"/>
                    <a:pt x="2810" y="5596"/>
                  </a:cubicBezTo>
                  <a:cubicBezTo>
                    <a:pt x="2894" y="5596"/>
                    <a:pt x="2977" y="5525"/>
                    <a:pt x="2977" y="5442"/>
                  </a:cubicBezTo>
                  <a:lnTo>
                    <a:pt x="2977" y="4251"/>
                  </a:lnTo>
                  <a:cubicBezTo>
                    <a:pt x="2977" y="3989"/>
                    <a:pt x="2763" y="3787"/>
                    <a:pt x="2513" y="3787"/>
                  </a:cubicBezTo>
                  <a:cubicBezTo>
                    <a:pt x="2263" y="3787"/>
                    <a:pt x="2048" y="3989"/>
                    <a:pt x="2048" y="4251"/>
                  </a:cubicBezTo>
                  <a:lnTo>
                    <a:pt x="2048" y="7192"/>
                  </a:lnTo>
                  <a:cubicBezTo>
                    <a:pt x="2048" y="7323"/>
                    <a:pt x="1941" y="7430"/>
                    <a:pt x="1810" y="7430"/>
                  </a:cubicBezTo>
                  <a:cubicBezTo>
                    <a:pt x="1679" y="7430"/>
                    <a:pt x="1572" y="7323"/>
                    <a:pt x="1572" y="7192"/>
                  </a:cubicBezTo>
                  <a:lnTo>
                    <a:pt x="1572" y="393"/>
                  </a:lnTo>
                  <a:cubicBezTo>
                    <a:pt x="1572" y="179"/>
                    <a:pt x="1394" y="0"/>
                    <a:pt x="11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27"/>
            <p:cNvSpPr/>
            <p:nvPr/>
          </p:nvSpPr>
          <p:spPr>
            <a:xfrm>
              <a:off x="6410063" y="4212638"/>
              <a:ext cx="159950" cy="150519"/>
            </a:xfrm>
            <a:custGeom>
              <a:avLst/>
              <a:gdLst/>
              <a:ahLst/>
              <a:cxnLst/>
              <a:rect l="l" t="t" r="r" b="b"/>
              <a:pathLst>
                <a:path w="5037" h="4740" extrusionOk="0">
                  <a:moveTo>
                    <a:pt x="1429" y="0"/>
                  </a:moveTo>
                  <a:cubicBezTo>
                    <a:pt x="632" y="0"/>
                    <a:pt x="1" y="643"/>
                    <a:pt x="1" y="1429"/>
                  </a:cubicBezTo>
                  <a:lnTo>
                    <a:pt x="1" y="2858"/>
                  </a:lnTo>
                  <a:cubicBezTo>
                    <a:pt x="1" y="2953"/>
                    <a:pt x="72" y="3025"/>
                    <a:pt x="155" y="3025"/>
                  </a:cubicBezTo>
                  <a:cubicBezTo>
                    <a:pt x="251" y="3025"/>
                    <a:pt x="322" y="2953"/>
                    <a:pt x="322" y="2858"/>
                  </a:cubicBezTo>
                  <a:lnTo>
                    <a:pt x="322" y="1429"/>
                  </a:lnTo>
                  <a:cubicBezTo>
                    <a:pt x="322" y="822"/>
                    <a:pt x="810" y="334"/>
                    <a:pt x="1429" y="334"/>
                  </a:cubicBezTo>
                  <a:lnTo>
                    <a:pt x="3608" y="334"/>
                  </a:lnTo>
                  <a:cubicBezTo>
                    <a:pt x="4227" y="334"/>
                    <a:pt x="4715" y="822"/>
                    <a:pt x="4715" y="1429"/>
                  </a:cubicBezTo>
                  <a:lnTo>
                    <a:pt x="4715" y="4144"/>
                  </a:lnTo>
                  <a:cubicBezTo>
                    <a:pt x="4715" y="4275"/>
                    <a:pt x="4608" y="4382"/>
                    <a:pt x="4489" y="4394"/>
                  </a:cubicBezTo>
                  <a:cubicBezTo>
                    <a:pt x="4358" y="4394"/>
                    <a:pt x="4239" y="4287"/>
                    <a:pt x="4239" y="4156"/>
                  </a:cubicBezTo>
                  <a:lnTo>
                    <a:pt x="4239" y="1655"/>
                  </a:lnTo>
                  <a:cubicBezTo>
                    <a:pt x="4239" y="1441"/>
                    <a:pt x="4061" y="1262"/>
                    <a:pt x="3846" y="1262"/>
                  </a:cubicBezTo>
                  <a:cubicBezTo>
                    <a:pt x="3644" y="1262"/>
                    <a:pt x="3465" y="1441"/>
                    <a:pt x="3465" y="1655"/>
                  </a:cubicBezTo>
                  <a:lnTo>
                    <a:pt x="3465" y="2239"/>
                  </a:lnTo>
                  <a:cubicBezTo>
                    <a:pt x="3465" y="2322"/>
                    <a:pt x="3537" y="2394"/>
                    <a:pt x="3632" y="2394"/>
                  </a:cubicBezTo>
                  <a:cubicBezTo>
                    <a:pt x="3715" y="2394"/>
                    <a:pt x="3787" y="2322"/>
                    <a:pt x="3787" y="2239"/>
                  </a:cubicBezTo>
                  <a:lnTo>
                    <a:pt x="3787" y="1655"/>
                  </a:lnTo>
                  <a:cubicBezTo>
                    <a:pt x="3787" y="1620"/>
                    <a:pt x="3814" y="1602"/>
                    <a:pt x="3840" y="1602"/>
                  </a:cubicBezTo>
                  <a:cubicBezTo>
                    <a:pt x="3867" y="1602"/>
                    <a:pt x="3894" y="1620"/>
                    <a:pt x="3894" y="1655"/>
                  </a:cubicBezTo>
                  <a:lnTo>
                    <a:pt x="3894" y="4156"/>
                  </a:lnTo>
                  <a:cubicBezTo>
                    <a:pt x="3894" y="4382"/>
                    <a:pt x="4049" y="4596"/>
                    <a:pt x="4251" y="4691"/>
                  </a:cubicBezTo>
                  <a:cubicBezTo>
                    <a:pt x="4323" y="4715"/>
                    <a:pt x="4406" y="4739"/>
                    <a:pt x="4489" y="4739"/>
                  </a:cubicBezTo>
                  <a:cubicBezTo>
                    <a:pt x="4799" y="4715"/>
                    <a:pt x="5037" y="4465"/>
                    <a:pt x="5037" y="4156"/>
                  </a:cubicBezTo>
                  <a:lnTo>
                    <a:pt x="5037" y="1429"/>
                  </a:lnTo>
                  <a:cubicBezTo>
                    <a:pt x="5037" y="643"/>
                    <a:pt x="4406" y="0"/>
                    <a:pt x="36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6" name="Google Shape;236;p27"/>
          <p:cNvGrpSpPr/>
          <p:nvPr/>
        </p:nvGrpSpPr>
        <p:grpSpPr>
          <a:xfrm>
            <a:off x="1816616" y="3805628"/>
            <a:ext cx="130215" cy="296789"/>
            <a:chOff x="6410063" y="4135124"/>
            <a:chExt cx="159950" cy="364516"/>
          </a:xfrm>
        </p:grpSpPr>
        <p:sp>
          <p:nvSpPr>
            <p:cNvPr id="237" name="Google Shape;237;p27"/>
            <p:cNvSpPr/>
            <p:nvPr/>
          </p:nvSpPr>
          <p:spPr>
            <a:xfrm>
              <a:off x="6493991" y="4299202"/>
              <a:ext cx="36328" cy="200438"/>
            </a:xfrm>
            <a:custGeom>
              <a:avLst/>
              <a:gdLst/>
              <a:ahLst/>
              <a:cxnLst/>
              <a:rect l="l" t="t" r="r" b="b"/>
              <a:pathLst>
                <a:path w="1144" h="6312" extrusionOk="0">
                  <a:moveTo>
                    <a:pt x="965" y="1"/>
                  </a:moveTo>
                  <a:cubicBezTo>
                    <a:pt x="882" y="1"/>
                    <a:pt x="810" y="72"/>
                    <a:pt x="810" y="168"/>
                  </a:cubicBezTo>
                  <a:lnTo>
                    <a:pt x="810" y="5716"/>
                  </a:lnTo>
                  <a:cubicBezTo>
                    <a:pt x="810" y="5847"/>
                    <a:pt x="703" y="5954"/>
                    <a:pt x="584" y="5966"/>
                  </a:cubicBezTo>
                  <a:cubicBezTo>
                    <a:pt x="453" y="5966"/>
                    <a:pt x="334" y="5859"/>
                    <a:pt x="334" y="5728"/>
                  </a:cubicBezTo>
                  <a:lnTo>
                    <a:pt x="334" y="4656"/>
                  </a:lnTo>
                  <a:cubicBezTo>
                    <a:pt x="334" y="4573"/>
                    <a:pt x="251" y="4490"/>
                    <a:pt x="167" y="4490"/>
                  </a:cubicBezTo>
                  <a:cubicBezTo>
                    <a:pt x="72" y="4490"/>
                    <a:pt x="1" y="4573"/>
                    <a:pt x="1" y="4656"/>
                  </a:cubicBezTo>
                  <a:lnTo>
                    <a:pt x="1" y="5728"/>
                  </a:lnTo>
                  <a:cubicBezTo>
                    <a:pt x="1" y="5966"/>
                    <a:pt x="167" y="6192"/>
                    <a:pt x="394" y="6276"/>
                  </a:cubicBezTo>
                  <a:cubicBezTo>
                    <a:pt x="453" y="6299"/>
                    <a:pt x="525" y="6311"/>
                    <a:pt x="596" y="6311"/>
                  </a:cubicBezTo>
                  <a:cubicBezTo>
                    <a:pt x="906" y="6299"/>
                    <a:pt x="1144" y="6037"/>
                    <a:pt x="1144" y="5728"/>
                  </a:cubicBezTo>
                  <a:lnTo>
                    <a:pt x="1144" y="180"/>
                  </a:lnTo>
                  <a:cubicBezTo>
                    <a:pt x="1144" y="72"/>
                    <a:pt x="1072" y="1"/>
                    <a:pt x="9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27"/>
            <p:cNvSpPr/>
            <p:nvPr/>
          </p:nvSpPr>
          <p:spPr>
            <a:xfrm>
              <a:off x="6454297" y="4135124"/>
              <a:ext cx="71099" cy="71131"/>
            </a:xfrm>
            <a:custGeom>
              <a:avLst/>
              <a:gdLst/>
              <a:ahLst/>
              <a:cxnLst/>
              <a:rect l="l" t="t" r="r" b="b"/>
              <a:pathLst>
                <a:path w="2239" h="2240" extrusionOk="0">
                  <a:moveTo>
                    <a:pt x="1120" y="346"/>
                  </a:moveTo>
                  <a:cubicBezTo>
                    <a:pt x="1548" y="346"/>
                    <a:pt x="1894" y="679"/>
                    <a:pt x="1894" y="1120"/>
                  </a:cubicBezTo>
                  <a:cubicBezTo>
                    <a:pt x="1894" y="1548"/>
                    <a:pt x="1548" y="1894"/>
                    <a:pt x="1120" y="1894"/>
                  </a:cubicBezTo>
                  <a:cubicBezTo>
                    <a:pt x="691" y="1894"/>
                    <a:pt x="346" y="1548"/>
                    <a:pt x="346" y="1120"/>
                  </a:cubicBezTo>
                  <a:cubicBezTo>
                    <a:pt x="346" y="679"/>
                    <a:pt x="691" y="346"/>
                    <a:pt x="1120" y="346"/>
                  </a:cubicBezTo>
                  <a:close/>
                  <a:moveTo>
                    <a:pt x="1120" y="1"/>
                  </a:moveTo>
                  <a:cubicBezTo>
                    <a:pt x="513" y="1"/>
                    <a:pt x="1" y="513"/>
                    <a:pt x="1" y="1120"/>
                  </a:cubicBezTo>
                  <a:cubicBezTo>
                    <a:pt x="1" y="1727"/>
                    <a:pt x="513" y="2239"/>
                    <a:pt x="1120" y="2239"/>
                  </a:cubicBezTo>
                  <a:cubicBezTo>
                    <a:pt x="1727" y="2239"/>
                    <a:pt x="2239" y="1727"/>
                    <a:pt x="2239" y="1120"/>
                  </a:cubicBezTo>
                  <a:cubicBezTo>
                    <a:pt x="2239" y="513"/>
                    <a:pt x="1727" y="1"/>
                    <a:pt x="1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27"/>
            <p:cNvSpPr/>
            <p:nvPr/>
          </p:nvSpPr>
          <p:spPr>
            <a:xfrm>
              <a:off x="6410063" y="4252712"/>
              <a:ext cx="94566" cy="246927"/>
            </a:xfrm>
            <a:custGeom>
              <a:avLst/>
              <a:gdLst/>
              <a:ahLst/>
              <a:cxnLst/>
              <a:rect l="l" t="t" r="r" b="b"/>
              <a:pathLst>
                <a:path w="2978" h="7776" extrusionOk="0">
                  <a:moveTo>
                    <a:pt x="1191" y="0"/>
                  </a:moveTo>
                  <a:cubicBezTo>
                    <a:pt x="977" y="0"/>
                    <a:pt x="798" y="179"/>
                    <a:pt x="798" y="393"/>
                  </a:cubicBezTo>
                  <a:lnTo>
                    <a:pt x="798" y="2894"/>
                  </a:lnTo>
                  <a:cubicBezTo>
                    <a:pt x="798" y="3025"/>
                    <a:pt x="691" y="3132"/>
                    <a:pt x="560" y="3132"/>
                  </a:cubicBezTo>
                  <a:cubicBezTo>
                    <a:pt x="429" y="3132"/>
                    <a:pt x="322" y="3025"/>
                    <a:pt x="322" y="2894"/>
                  </a:cubicBezTo>
                  <a:lnTo>
                    <a:pt x="322" y="2275"/>
                  </a:lnTo>
                  <a:cubicBezTo>
                    <a:pt x="322" y="2191"/>
                    <a:pt x="251" y="2120"/>
                    <a:pt x="155" y="2120"/>
                  </a:cubicBezTo>
                  <a:cubicBezTo>
                    <a:pt x="72" y="2120"/>
                    <a:pt x="1" y="2191"/>
                    <a:pt x="1" y="2275"/>
                  </a:cubicBezTo>
                  <a:lnTo>
                    <a:pt x="1" y="2894"/>
                  </a:lnTo>
                  <a:cubicBezTo>
                    <a:pt x="1" y="3203"/>
                    <a:pt x="251" y="3465"/>
                    <a:pt x="572" y="3465"/>
                  </a:cubicBezTo>
                  <a:cubicBezTo>
                    <a:pt x="894" y="3465"/>
                    <a:pt x="1156" y="3215"/>
                    <a:pt x="1156" y="2894"/>
                  </a:cubicBezTo>
                  <a:lnTo>
                    <a:pt x="1156" y="393"/>
                  </a:lnTo>
                  <a:cubicBezTo>
                    <a:pt x="1156" y="358"/>
                    <a:pt x="1191" y="334"/>
                    <a:pt x="1215" y="334"/>
                  </a:cubicBezTo>
                  <a:cubicBezTo>
                    <a:pt x="1251" y="334"/>
                    <a:pt x="1275" y="358"/>
                    <a:pt x="1275" y="393"/>
                  </a:cubicBezTo>
                  <a:lnTo>
                    <a:pt x="1275" y="7192"/>
                  </a:lnTo>
                  <a:cubicBezTo>
                    <a:pt x="1275" y="7501"/>
                    <a:pt x="1525" y="7775"/>
                    <a:pt x="1858" y="7775"/>
                  </a:cubicBezTo>
                  <a:cubicBezTo>
                    <a:pt x="2168" y="7775"/>
                    <a:pt x="2441" y="7513"/>
                    <a:pt x="2441" y="7192"/>
                  </a:cubicBezTo>
                  <a:lnTo>
                    <a:pt x="2441" y="4251"/>
                  </a:lnTo>
                  <a:cubicBezTo>
                    <a:pt x="2441" y="4168"/>
                    <a:pt x="2501" y="4132"/>
                    <a:pt x="2560" y="4132"/>
                  </a:cubicBezTo>
                  <a:cubicBezTo>
                    <a:pt x="2632" y="4132"/>
                    <a:pt x="2680" y="4191"/>
                    <a:pt x="2680" y="4251"/>
                  </a:cubicBezTo>
                  <a:lnTo>
                    <a:pt x="2644" y="5442"/>
                  </a:lnTo>
                  <a:cubicBezTo>
                    <a:pt x="2644" y="5525"/>
                    <a:pt x="2715" y="5596"/>
                    <a:pt x="2810" y="5596"/>
                  </a:cubicBezTo>
                  <a:cubicBezTo>
                    <a:pt x="2894" y="5596"/>
                    <a:pt x="2977" y="5525"/>
                    <a:pt x="2977" y="5442"/>
                  </a:cubicBezTo>
                  <a:lnTo>
                    <a:pt x="2977" y="4251"/>
                  </a:lnTo>
                  <a:cubicBezTo>
                    <a:pt x="2977" y="3989"/>
                    <a:pt x="2763" y="3787"/>
                    <a:pt x="2513" y="3787"/>
                  </a:cubicBezTo>
                  <a:cubicBezTo>
                    <a:pt x="2263" y="3787"/>
                    <a:pt x="2048" y="3989"/>
                    <a:pt x="2048" y="4251"/>
                  </a:cubicBezTo>
                  <a:lnTo>
                    <a:pt x="2048" y="7192"/>
                  </a:lnTo>
                  <a:cubicBezTo>
                    <a:pt x="2048" y="7323"/>
                    <a:pt x="1941" y="7430"/>
                    <a:pt x="1810" y="7430"/>
                  </a:cubicBezTo>
                  <a:cubicBezTo>
                    <a:pt x="1679" y="7430"/>
                    <a:pt x="1572" y="7323"/>
                    <a:pt x="1572" y="7192"/>
                  </a:cubicBezTo>
                  <a:lnTo>
                    <a:pt x="1572" y="393"/>
                  </a:lnTo>
                  <a:cubicBezTo>
                    <a:pt x="1572" y="179"/>
                    <a:pt x="1394" y="0"/>
                    <a:pt x="11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27"/>
            <p:cNvSpPr/>
            <p:nvPr/>
          </p:nvSpPr>
          <p:spPr>
            <a:xfrm>
              <a:off x="6410063" y="4212638"/>
              <a:ext cx="159950" cy="150519"/>
            </a:xfrm>
            <a:custGeom>
              <a:avLst/>
              <a:gdLst/>
              <a:ahLst/>
              <a:cxnLst/>
              <a:rect l="l" t="t" r="r" b="b"/>
              <a:pathLst>
                <a:path w="5037" h="4740" extrusionOk="0">
                  <a:moveTo>
                    <a:pt x="1429" y="0"/>
                  </a:moveTo>
                  <a:cubicBezTo>
                    <a:pt x="632" y="0"/>
                    <a:pt x="1" y="643"/>
                    <a:pt x="1" y="1429"/>
                  </a:cubicBezTo>
                  <a:lnTo>
                    <a:pt x="1" y="2858"/>
                  </a:lnTo>
                  <a:cubicBezTo>
                    <a:pt x="1" y="2953"/>
                    <a:pt x="72" y="3025"/>
                    <a:pt x="155" y="3025"/>
                  </a:cubicBezTo>
                  <a:cubicBezTo>
                    <a:pt x="251" y="3025"/>
                    <a:pt x="322" y="2953"/>
                    <a:pt x="322" y="2858"/>
                  </a:cubicBezTo>
                  <a:lnTo>
                    <a:pt x="322" y="1429"/>
                  </a:lnTo>
                  <a:cubicBezTo>
                    <a:pt x="322" y="822"/>
                    <a:pt x="810" y="334"/>
                    <a:pt x="1429" y="334"/>
                  </a:cubicBezTo>
                  <a:lnTo>
                    <a:pt x="3608" y="334"/>
                  </a:lnTo>
                  <a:cubicBezTo>
                    <a:pt x="4227" y="334"/>
                    <a:pt x="4715" y="822"/>
                    <a:pt x="4715" y="1429"/>
                  </a:cubicBezTo>
                  <a:lnTo>
                    <a:pt x="4715" y="4144"/>
                  </a:lnTo>
                  <a:cubicBezTo>
                    <a:pt x="4715" y="4275"/>
                    <a:pt x="4608" y="4382"/>
                    <a:pt x="4489" y="4394"/>
                  </a:cubicBezTo>
                  <a:cubicBezTo>
                    <a:pt x="4358" y="4394"/>
                    <a:pt x="4239" y="4287"/>
                    <a:pt x="4239" y="4156"/>
                  </a:cubicBezTo>
                  <a:lnTo>
                    <a:pt x="4239" y="1655"/>
                  </a:lnTo>
                  <a:cubicBezTo>
                    <a:pt x="4239" y="1441"/>
                    <a:pt x="4061" y="1262"/>
                    <a:pt x="3846" y="1262"/>
                  </a:cubicBezTo>
                  <a:cubicBezTo>
                    <a:pt x="3644" y="1262"/>
                    <a:pt x="3465" y="1441"/>
                    <a:pt x="3465" y="1655"/>
                  </a:cubicBezTo>
                  <a:lnTo>
                    <a:pt x="3465" y="2239"/>
                  </a:lnTo>
                  <a:cubicBezTo>
                    <a:pt x="3465" y="2322"/>
                    <a:pt x="3537" y="2394"/>
                    <a:pt x="3632" y="2394"/>
                  </a:cubicBezTo>
                  <a:cubicBezTo>
                    <a:pt x="3715" y="2394"/>
                    <a:pt x="3787" y="2322"/>
                    <a:pt x="3787" y="2239"/>
                  </a:cubicBezTo>
                  <a:lnTo>
                    <a:pt x="3787" y="1655"/>
                  </a:lnTo>
                  <a:cubicBezTo>
                    <a:pt x="3787" y="1620"/>
                    <a:pt x="3814" y="1602"/>
                    <a:pt x="3840" y="1602"/>
                  </a:cubicBezTo>
                  <a:cubicBezTo>
                    <a:pt x="3867" y="1602"/>
                    <a:pt x="3894" y="1620"/>
                    <a:pt x="3894" y="1655"/>
                  </a:cubicBezTo>
                  <a:lnTo>
                    <a:pt x="3894" y="4156"/>
                  </a:lnTo>
                  <a:cubicBezTo>
                    <a:pt x="3894" y="4382"/>
                    <a:pt x="4049" y="4596"/>
                    <a:pt x="4251" y="4691"/>
                  </a:cubicBezTo>
                  <a:cubicBezTo>
                    <a:pt x="4323" y="4715"/>
                    <a:pt x="4406" y="4739"/>
                    <a:pt x="4489" y="4739"/>
                  </a:cubicBezTo>
                  <a:cubicBezTo>
                    <a:pt x="4799" y="4715"/>
                    <a:pt x="5037" y="4465"/>
                    <a:pt x="5037" y="4156"/>
                  </a:cubicBezTo>
                  <a:lnTo>
                    <a:pt x="5037" y="1429"/>
                  </a:lnTo>
                  <a:cubicBezTo>
                    <a:pt x="5037" y="643"/>
                    <a:pt x="4406" y="0"/>
                    <a:pt x="36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1" name="Google Shape;241;p27"/>
          <p:cNvGrpSpPr/>
          <p:nvPr/>
        </p:nvGrpSpPr>
        <p:grpSpPr>
          <a:xfrm>
            <a:off x="2046211" y="3805628"/>
            <a:ext cx="130215" cy="296789"/>
            <a:chOff x="6410063" y="4135124"/>
            <a:chExt cx="159950" cy="364516"/>
          </a:xfrm>
        </p:grpSpPr>
        <p:sp>
          <p:nvSpPr>
            <p:cNvPr id="242" name="Google Shape;242;p27"/>
            <p:cNvSpPr/>
            <p:nvPr/>
          </p:nvSpPr>
          <p:spPr>
            <a:xfrm>
              <a:off x="6493991" y="4299202"/>
              <a:ext cx="36328" cy="200438"/>
            </a:xfrm>
            <a:custGeom>
              <a:avLst/>
              <a:gdLst/>
              <a:ahLst/>
              <a:cxnLst/>
              <a:rect l="l" t="t" r="r" b="b"/>
              <a:pathLst>
                <a:path w="1144" h="6312" extrusionOk="0">
                  <a:moveTo>
                    <a:pt x="965" y="1"/>
                  </a:moveTo>
                  <a:cubicBezTo>
                    <a:pt x="882" y="1"/>
                    <a:pt x="810" y="72"/>
                    <a:pt x="810" y="168"/>
                  </a:cubicBezTo>
                  <a:lnTo>
                    <a:pt x="810" y="5716"/>
                  </a:lnTo>
                  <a:cubicBezTo>
                    <a:pt x="810" y="5847"/>
                    <a:pt x="703" y="5954"/>
                    <a:pt x="584" y="5966"/>
                  </a:cubicBezTo>
                  <a:cubicBezTo>
                    <a:pt x="453" y="5966"/>
                    <a:pt x="334" y="5859"/>
                    <a:pt x="334" y="5728"/>
                  </a:cubicBezTo>
                  <a:lnTo>
                    <a:pt x="334" y="4656"/>
                  </a:lnTo>
                  <a:cubicBezTo>
                    <a:pt x="334" y="4573"/>
                    <a:pt x="251" y="4490"/>
                    <a:pt x="167" y="4490"/>
                  </a:cubicBezTo>
                  <a:cubicBezTo>
                    <a:pt x="72" y="4490"/>
                    <a:pt x="1" y="4573"/>
                    <a:pt x="1" y="4656"/>
                  </a:cubicBezTo>
                  <a:lnTo>
                    <a:pt x="1" y="5728"/>
                  </a:lnTo>
                  <a:cubicBezTo>
                    <a:pt x="1" y="5966"/>
                    <a:pt x="167" y="6192"/>
                    <a:pt x="394" y="6276"/>
                  </a:cubicBezTo>
                  <a:cubicBezTo>
                    <a:pt x="453" y="6299"/>
                    <a:pt x="525" y="6311"/>
                    <a:pt x="596" y="6311"/>
                  </a:cubicBezTo>
                  <a:cubicBezTo>
                    <a:pt x="906" y="6299"/>
                    <a:pt x="1144" y="6037"/>
                    <a:pt x="1144" y="5728"/>
                  </a:cubicBezTo>
                  <a:lnTo>
                    <a:pt x="1144" y="180"/>
                  </a:lnTo>
                  <a:cubicBezTo>
                    <a:pt x="1144" y="72"/>
                    <a:pt x="1072" y="1"/>
                    <a:pt x="9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27"/>
            <p:cNvSpPr/>
            <p:nvPr/>
          </p:nvSpPr>
          <p:spPr>
            <a:xfrm>
              <a:off x="6454297" y="4135124"/>
              <a:ext cx="71099" cy="71131"/>
            </a:xfrm>
            <a:custGeom>
              <a:avLst/>
              <a:gdLst/>
              <a:ahLst/>
              <a:cxnLst/>
              <a:rect l="l" t="t" r="r" b="b"/>
              <a:pathLst>
                <a:path w="2239" h="2240" extrusionOk="0">
                  <a:moveTo>
                    <a:pt x="1120" y="346"/>
                  </a:moveTo>
                  <a:cubicBezTo>
                    <a:pt x="1548" y="346"/>
                    <a:pt x="1894" y="679"/>
                    <a:pt x="1894" y="1120"/>
                  </a:cubicBezTo>
                  <a:cubicBezTo>
                    <a:pt x="1894" y="1548"/>
                    <a:pt x="1548" y="1894"/>
                    <a:pt x="1120" y="1894"/>
                  </a:cubicBezTo>
                  <a:cubicBezTo>
                    <a:pt x="691" y="1894"/>
                    <a:pt x="346" y="1548"/>
                    <a:pt x="346" y="1120"/>
                  </a:cubicBezTo>
                  <a:cubicBezTo>
                    <a:pt x="346" y="679"/>
                    <a:pt x="691" y="346"/>
                    <a:pt x="1120" y="346"/>
                  </a:cubicBezTo>
                  <a:close/>
                  <a:moveTo>
                    <a:pt x="1120" y="1"/>
                  </a:moveTo>
                  <a:cubicBezTo>
                    <a:pt x="513" y="1"/>
                    <a:pt x="1" y="513"/>
                    <a:pt x="1" y="1120"/>
                  </a:cubicBezTo>
                  <a:cubicBezTo>
                    <a:pt x="1" y="1727"/>
                    <a:pt x="513" y="2239"/>
                    <a:pt x="1120" y="2239"/>
                  </a:cubicBezTo>
                  <a:cubicBezTo>
                    <a:pt x="1727" y="2239"/>
                    <a:pt x="2239" y="1727"/>
                    <a:pt x="2239" y="1120"/>
                  </a:cubicBezTo>
                  <a:cubicBezTo>
                    <a:pt x="2239" y="513"/>
                    <a:pt x="1727" y="1"/>
                    <a:pt x="1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27"/>
            <p:cNvSpPr/>
            <p:nvPr/>
          </p:nvSpPr>
          <p:spPr>
            <a:xfrm>
              <a:off x="6410063" y="4252712"/>
              <a:ext cx="94566" cy="246927"/>
            </a:xfrm>
            <a:custGeom>
              <a:avLst/>
              <a:gdLst/>
              <a:ahLst/>
              <a:cxnLst/>
              <a:rect l="l" t="t" r="r" b="b"/>
              <a:pathLst>
                <a:path w="2978" h="7776" extrusionOk="0">
                  <a:moveTo>
                    <a:pt x="1191" y="0"/>
                  </a:moveTo>
                  <a:cubicBezTo>
                    <a:pt x="977" y="0"/>
                    <a:pt x="798" y="179"/>
                    <a:pt x="798" y="393"/>
                  </a:cubicBezTo>
                  <a:lnTo>
                    <a:pt x="798" y="2894"/>
                  </a:lnTo>
                  <a:cubicBezTo>
                    <a:pt x="798" y="3025"/>
                    <a:pt x="691" y="3132"/>
                    <a:pt x="560" y="3132"/>
                  </a:cubicBezTo>
                  <a:cubicBezTo>
                    <a:pt x="429" y="3132"/>
                    <a:pt x="322" y="3025"/>
                    <a:pt x="322" y="2894"/>
                  </a:cubicBezTo>
                  <a:lnTo>
                    <a:pt x="322" y="2275"/>
                  </a:lnTo>
                  <a:cubicBezTo>
                    <a:pt x="322" y="2191"/>
                    <a:pt x="251" y="2120"/>
                    <a:pt x="155" y="2120"/>
                  </a:cubicBezTo>
                  <a:cubicBezTo>
                    <a:pt x="72" y="2120"/>
                    <a:pt x="1" y="2191"/>
                    <a:pt x="1" y="2275"/>
                  </a:cubicBezTo>
                  <a:lnTo>
                    <a:pt x="1" y="2894"/>
                  </a:lnTo>
                  <a:cubicBezTo>
                    <a:pt x="1" y="3203"/>
                    <a:pt x="251" y="3465"/>
                    <a:pt x="572" y="3465"/>
                  </a:cubicBezTo>
                  <a:cubicBezTo>
                    <a:pt x="894" y="3465"/>
                    <a:pt x="1156" y="3215"/>
                    <a:pt x="1156" y="2894"/>
                  </a:cubicBezTo>
                  <a:lnTo>
                    <a:pt x="1156" y="393"/>
                  </a:lnTo>
                  <a:cubicBezTo>
                    <a:pt x="1156" y="358"/>
                    <a:pt x="1191" y="334"/>
                    <a:pt x="1215" y="334"/>
                  </a:cubicBezTo>
                  <a:cubicBezTo>
                    <a:pt x="1251" y="334"/>
                    <a:pt x="1275" y="358"/>
                    <a:pt x="1275" y="393"/>
                  </a:cubicBezTo>
                  <a:lnTo>
                    <a:pt x="1275" y="7192"/>
                  </a:lnTo>
                  <a:cubicBezTo>
                    <a:pt x="1275" y="7501"/>
                    <a:pt x="1525" y="7775"/>
                    <a:pt x="1858" y="7775"/>
                  </a:cubicBezTo>
                  <a:cubicBezTo>
                    <a:pt x="2168" y="7775"/>
                    <a:pt x="2441" y="7513"/>
                    <a:pt x="2441" y="7192"/>
                  </a:cubicBezTo>
                  <a:lnTo>
                    <a:pt x="2441" y="4251"/>
                  </a:lnTo>
                  <a:cubicBezTo>
                    <a:pt x="2441" y="4168"/>
                    <a:pt x="2501" y="4132"/>
                    <a:pt x="2560" y="4132"/>
                  </a:cubicBezTo>
                  <a:cubicBezTo>
                    <a:pt x="2632" y="4132"/>
                    <a:pt x="2680" y="4191"/>
                    <a:pt x="2680" y="4251"/>
                  </a:cubicBezTo>
                  <a:lnTo>
                    <a:pt x="2644" y="5442"/>
                  </a:lnTo>
                  <a:cubicBezTo>
                    <a:pt x="2644" y="5525"/>
                    <a:pt x="2715" y="5596"/>
                    <a:pt x="2810" y="5596"/>
                  </a:cubicBezTo>
                  <a:cubicBezTo>
                    <a:pt x="2894" y="5596"/>
                    <a:pt x="2977" y="5525"/>
                    <a:pt x="2977" y="5442"/>
                  </a:cubicBezTo>
                  <a:lnTo>
                    <a:pt x="2977" y="4251"/>
                  </a:lnTo>
                  <a:cubicBezTo>
                    <a:pt x="2977" y="3989"/>
                    <a:pt x="2763" y="3787"/>
                    <a:pt x="2513" y="3787"/>
                  </a:cubicBezTo>
                  <a:cubicBezTo>
                    <a:pt x="2263" y="3787"/>
                    <a:pt x="2048" y="3989"/>
                    <a:pt x="2048" y="4251"/>
                  </a:cubicBezTo>
                  <a:lnTo>
                    <a:pt x="2048" y="7192"/>
                  </a:lnTo>
                  <a:cubicBezTo>
                    <a:pt x="2048" y="7323"/>
                    <a:pt x="1941" y="7430"/>
                    <a:pt x="1810" y="7430"/>
                  </a:cubicBezTo>
                  <a:cubicBezTo>
                    <a:pt x="1679" y="7430"/>
                    <a:pt x="1572" y="7323"/>
                    <a:pt x="1572" y="7192"/>
                  </a:cubicBezTo>
                  <a:lnTo>
                    <a:pt x="1572" y="393"/>
                  </a:lnTo>
                  <a:cubicBezTo>
                    <a:pt x="1572" y="179"/>
                    <a:pt x="1394" y="0"/>
                    <a:pt x="11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27"/>
            <p:cNvSpPr/>
            <p:nvPr/>
          </p:nvSpPr>
          <p:spPr>
            <a:xfrm>
              <a:off x="6410063" y="4212638"/>
              <a:ext cx="159950" cy="150519"/>
            </a:xfrm>
            <a:custGeom>
              <a:avLst/>
              <a:gdLst/>
              <a:ahLst/>
              <a:cxnLst/>
              <a:rect l="l" t="t" r="r" b="b"/>
              <a:pathLst>
                <a:path w="5037" h="4740" extrusionOk="0">
                  <a:moveTo>
                    <a:pt x="1429" y="0"/>
                  </a:moveTo>
                  <a:cubicBezTo>
                    <a:pt x="632" y="0"/>
                    <a:pt x="1" y="643"/>
                    <a:pt x="1" y="1429"/>
                  </a:cubicBezTo>
                  <a:lnTo>
                    <a:pt x="1" y="2858"/>
                  </a:lnTo>
                  <a:cubicBezTo>
                    <a:pt x="1" y="2953"/>
                    <a:pt x="72" y="3025"/>
                    <a:pt x="155" y="3025"/>
                  </a:cubicBezTo>
                  <a:cubicBezTo>
                    <a:pt x="251" y="3025"/>
                    <a:pt x="322" y="2953"/>
                    <a:pt x="322" y="2858"/>
                  </a:cubicBezTo>
                  <a:lnTo>
                    <a:pt x="322" y="1429"/>
                  </a:lnTo>
                  <a:cubicBezTo>
                    <a:pt x="322" y="822"/>
                    <a:pt x="810" y="334"/>
                    <a:pt x="1429" y="334"/>
                  </a:cubicBezTo>
                  <a:lnTo>
                    <a:pt x="3608" y="334"/>
                  </a:lnTo>
                  <a:cubicBezTo>
                    <a:pt x="4227" y="334"/>
                    <a:pt x="4715" y="822"/>
                    <a:pt x="4715" y="1429"/>
                  </a:cubicBezTo>
                  <a:lnTo>
                    <a:pt x="4715" y="4144"/>
                  </a:lnTo>
                  <a:cubicBezTo>
                    <a:pt x="4715" y="4275"/>
                    <a:pt x="4608" y="4382"/>
                    <a:pt x="4489" y="4394"/>
                  </a:cubicBezTo>
                  <a:cubicBezTo>
                    <a:pt x="4358" y="4394"/>
                    <a:pt x="4239" y="4287"/>
                    <a:pt x="4239" y="4156"/>
                  </a:cubicBezTo>
                  <a:lnTo>
                    <a:pt x="4239" y="1655"/>
                  </a:lnTo>
                  <a:cubicBezTo>
                    <a:pt x="4239" y="1441"/>
                    <a:pt x="4061" y="1262"/>
                    <a:pt x="3846" y="1262"/>
                  </a:cubicBezTo>
                  <a:cubicBezTo>
                    <a:pt x="3644" y="1262"/>
                    <a:pt x="3465" y="1441"/>
                    <a:pt x="3465" y="1655"/>
                  </a:cubicBezTo>
                  <a:lnTo>
                    <a:pt x="3465" y="2239"/>
                  </a:lnTo>
                  <a:cubicBezTo>
                    <a:pt x="3465" y="2322"/>
                    <a:pt x="3537" y="2394"/>
                    <a:pt x="3632" y="2394"/>
                  </a:cubicBezTo>
                  <a:cubicBezTo>
                    <a:pt x="3715" y="2394"/>
                    <a:pt x="3787" y="2322"/>
                    <a:pt x="3787" y="2239"/>
                  </a:cubicBezTo>
                  <a:lnTo>
                    <a:pt x="3787" y="1655"/>
                  </a:lnTo>
                  <a:cubicBezTo>
                    <a:pt x="3787" y="1620"/>
                    <a:pt x="3814" y="1602"/>
                    <a:pt x="3840" y="1602"/>
                  </a:cubicBezTo>
                  <a:cubicBezTo>
                    <a:pt x="3867" y="1602"/>
                    <a:pt x="3894" y="1620"/>
                    <a:pt x="3894" y="1655"/>
                  </a:cubicBezTo>
                  <a:lnTo>
                    <a:pt x="3894" y="4156"/>
                  </a:lnTo>
                  <a:cubicBezTo>
                    <a:pt x="3894" y="4382"/>
                    <a:pt x="4049" y="4596"/>
                    <a:pt x="4251" y="4691"/>
                  </a:cubicBezTo>
                  <a:cubicBezTo>
                    <a:pt x="4323" y="4715"/>
                    <a:pt x="4406" y="4739"/>
                    <a:pt x="4489" y="4739"/>
                  </a:cubicBezTo>
                  <a:cubicBezTo>
                    <a:pt x="4799" y="4715"/>
                    <a:pt x="5037" y="4465"/>
                    <a:pt x="5037" y="4156"/>
                  </a:cubicBezTo>
                  <a:lnTo>
                    <a:pt x="5037" y="1429"/>
                  </a:lnTo>
                  <a:cubicBezTo>
                    <a:pt x="5037" y="643"/>
                    <a:pt x="4406" y="0"/>
                    <a:pt x="36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6" name="Google Shape;246;p27"/>
          <p:cNvGrpSpPr/>
          <p:nvPr/>
        </p:nvGrpSpPr>
        <p:grpSpPr>
          <a:xfrm>
            <a:off x="2275805" y="3805628"/>
            <a:ext cx="130215" cy="296789"/>
            <a:chOff x="6410063" y="4135124"/>
            <a:chExt cx="159950" cy="364516"/>
          </a:xfrm>
        </p:grpSpPr>
        <p:sp>
          <p:nvSpPr>
            <p:cNvPr id="247" name="Google Shape;247;p27"/>
            <p:cNvSpPr/>
            <p:nvPr/>
          </p:nvSpPr>
          <p:spPr>
            <a:xfrm>
              <a:off x="6493991" y="4299202"/>
              <a:ext cx="36328" cy="200438"/>
            </a:xfrm>
            <a:custGeom>
              <a:avLst/>
              <a:gdLst/>
              <a:ahLst/>
              <a:cxnLst/>
              <a:rect l="l" t="t" r="r" b="b"/>
              <a:pathLst>
                <a:path w="1144" h="6312" extrusionOk="0">
                  <a:moveTo>
                    <a:pt x="965" y="1"/>
                  </a:moveTo>
                  <a:cubicBezTo>
                    <a:pt x="882" y="1"/>
                    <a:pt x="810" y="72"/>
                    <a:pt x="810" y="168"/>
                  </a:cubicBezTo>
                  <a:lnTo>
                    <a:pt x="810" y="5716"/>
                  </a:lnTo>
                  <a:cubicBezTo>
                    <a:pt x="810" y="5847"/>
                    <a:pt x="703" y="5954"/>
                    <a:pt x="584" y="5966"/>
                  </a:cubicBezTo>
                  <a:cubicBezTo>
                    <a:pt x="453" y="5966"/>
                    <a:pt x="334" y="5859"/>
                    <a:pt x="334" y="5728"/>
                  </a:cubicBezTo>
                  <a:lnTo>
                    <a:pt x="334" y="4656"/>
                  </a:lnTo>
                  <a:cubicBezTo>
                    <a:pt x="334" y="4573"/>
                    <a:pt x="251" y="4490"/>
                    <a:pt x="167" y="4490"/>
                  </a:cubicBezTo>
                  <a:cubicBezTo>
                    <a:pt x="72" y="4490"/>
                    <a:pt x="1" y="4573"/>
                    <a:pt x="1" y="4656"/>
                  </a:cubicBezTo>
                  <a:lnTo>
                    <a:pt x="1" y="5728"/>
                  </a:lnTo>
                  <a:cubicBezTo>
                    <a:pt x="1" y="5966"/>
                    <a:pt x="167" y="6192"/>
                    <a:pt x="394" y="6276"/>
                  </a:cubicBezTo>
                  <a:cubicBezTo>
                    <a:pt x="453" y="6299"/>
                    <a:pt x="525" y="6311"/>
                    <a:pt x="596" y="6311"/>
                  </a:cubicBezTo>
                  <a:cubicBezTo>
                    <a:pt x="906" y="6299"/>
                    <a:pt x="1144" y="6037"/>
                    <a:pt x="1144" y="5728"/>
                  </a:cubicBezTo>
                  <a:lnTo>
                    <a:pt x="1144" y="180"/>
                  </a:lnTo>
                  <a:cubicBezTo>
                    <a:pt x="1144" y="72"/>
                    <a:pt x="1072" y="1"/>
                    <a:pt x="9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27"/>
            <p:cNvSpPr/>
            <p:nvPr/>
          </p:nvSpPr>
          <p:spPr>
            <a:xfrm>
              <a:off x="6454297" y="4135124"/>
              <a:ext cx="71099" cy="71131"/>
            </a:xfrm>
            <a:custGeom>
              <a:avLst/>
              <a:gdLst/>
              <a:ahLst/>
              <a:cxnLst/>
              <a:rect l="l" t="t" r="r" b="b"/>
              <a:pathLst>
                <a:path w="2239" h="2240" extrusionOk="0">
                  <a:moveTo>
                    <a:pt x="1120" y="346"/>
                  </a:moveTo>
                  <a:cubicBezTo>
                    <a:pt x="1548" y="346"/>
                    <a:pt x="1894" y="679"/>
                    <a:pt x="1894" y="1120"/>
                  </a:cubicBezTo>
                  <a:cubicBezTo>
                    <a:pt x="1894" y="1548"/>
                    <a:pt x="1548" y="1894"/>
                    <a:pt x="1120" y="1894"/>
                  </a:cubicBezTo>
                  <a:cubicBezTo>
                    <a:pt x="691" y="1894"/>
                    <a:pt x="346" y="1548"/>
                    <a:pt x="346" y="1120"/>
                  </a:cubicBezTo>
                  <a:cubicBezTo>
                    <a:pt x="346" y="679"/>
                    <a:pt x="691" y="346"/>
                    <a:pt x="1120" y="346"/>
                  </a:cubicBezTo>
                  <a:close/>
                  <a:moveTo>
                    <a:pt x="1120" y="1"/>
                  </a:moveTo>
                  <a:cubicBezTo>
                    <a:pt x="513" y="1"/>
                    <a:pt x="1" y="513"/>
                    <a:pt x="1" y="1120"/>
                  </a:cubicBezTo>
                  <a:cubicBezTo>
                    <a:pt x="1" y="1727"/>
                    <a:pt x="513" y="2239"/>
                    <a:pt x="1120" y="2239"/>
                  </a:cubicBezTo>
                  <a:cubicBezTo>
                    <a:pt x="1727" y="2239"/>
                    <a:pt x="2239" y="1727"/>
                    <a:pt x="2239" y="1120"/>
                  </a:cubicBezTo>
                  <a:cubicBezTo>
                    <a:pt x="2239" y="513"/>
                    <a:pt x="1727" y="1"/>
                    <a:pt x="1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27"/>
            <p:cNvSpPr/>
            <p:nvPr/>
          </p:nvSpPr>
          <p:spPr>
            <a:xfrm>
              <a:off x="6410063" y="4252712"/>
              <a:ext cx="94566" cy="246927"/>
            </a:xfrm>
            <a:custGeom>
              <a:avLst/>
              <a:gdLst/>
              <a:ahLst/>
              <a:cxnLst/>
              <a:rect l="l" t="t" r="r" b="b"/>
              <a:pathLst>
                <a:path w="2978" h="7776" extrusionOk="0">
                  <a:moveTo>
                    <a:pt x="1191" y="0"/>
                  </a:moveTo>
                  <a:cubicBezTo>
                    <a:pt x="977" y="0"/>
                    <a:pt x="798" y="179"/>
                    <a:pt x="798" y="393"/>
                  </a:cubicBezTo>
                  <a:lnTo>
                    <a:pt x="798" y="2894"/>
                  </a:lnTo>
                  <a:cubicBezTo>
                    <a:pt x="798" y="3025"/>
                    <a:pt x="691" y="3132"/>
                    <a:pt x="560" y="3132"/>
                  </a:cubicBezTo>
                  <a:cubicBezTo>
                    <a:pt x="429" y="3132"/>
                    <a:pt x="322" y="3025"/>
                    <a:pt x="322" y="2894"/>
                  </a:cubicBezTo>
                  <a:lnTo>
                    <a:pt x="322" y="2275"/>
                  </a:lnTo>
                  <a:cubicBezTo>
                    <a:pt x="322" y="2191"/>
                    <a:pt x="251" y="2120"/>
                    <a:pt x="155" y="2120"/>
                  </a:cubicBezTo>
                  <a:cubicBezTo>
                    <a:pt x="72" y="2120"/>
                    <a:pt x="1" y="2191"/>
                    <a:pt x="1" y="2275"/>
                  </a:cubicBezTo>
                  <a:lnTo>
                    <a:pt x="1" y="2894"/>
                  </a:lnTo>
                  <a:cubicBezTo>
                    <a:pt x="1" y="3203"/>
                    <a:pt x="251" y="3465"/>
                    <a:pt x="572" y="3465"/>
                  </a:cubicBezTo>
                  <a:cubicBezTo>
                    <a:pt x="894" y="3465"/>
                    <a:pt x="1156" y="3215"/>
                    <a:pt x="1156" y="2894"/>
                  </a:cubicBezTo>
                  <a:lnTo>
                    <a:pt x="1156" y="393"/>
                  </a:lnTo>
                  <a:cubicBezTo>
                    <a:pt x="1156" y="358"/>
                    <a:pt x="1191" y="334"/>
                    <a:pt x="1215" y="334"/>
                  </a:cubicBezTo>
                  <a:cubicBezTo>
                    <a:pt x="1251" y="334"/>
                    <a:pt x="1275" y="358"/>
                    <a:pt x="1275" y="393"/>
                  </a:cubicBezTo>
                  <a:lnTo>
                    <a:pt x="1275" y="7192"/>
                  </a:lnTo>
                  <a:cubicBezTo>
                    <a:pt x="1275" y="7501"/>
                    <a:pt x="1525" y="7775"/>
                    <a:pt x="1858" y="7775"/>
                  </a:cubicBezTo>
                  <a:cubicBezTo>
                    <a:pt x="2168" y="7775"/>
                    <a:pt x="2441" y="7513"/>
                    <a:pt x="2441" y="7192"/>
                  </a:cubicBezTo>
                  <a:lnTo>
                    <a:pt x="2441" y="4251"/>
                  </a:lnTo>
                  <a:cubicBezTo>
                    <a:pt x="2441" y="4168"/>
                    <a:pt x="2501" y="4132"/>
                    <a:pt x="2560" y="4132"/>
                  </a:cubicBezTo>
                  <a:cubicBezTo>
                    <a:pt x="2632" y="4132"/>
                    <a:pt x="2680" y="4191"/>
                    <a:pt x="2680" y="4251"/>
                  </a:cubicBezTo>
                  <a:lnTo>
                    <a:pt x="2644" y="5442"/>
                  </a:lnTo>
                  <a:cubicBezTo>
                    <a:pt x="2644" y="5525"/>
                    <a:pt x="2715" y="5596"/>
                    <a:pt x="2810" y="5596"/>
                  </a:cubicBezTo>
                  <a:cubicBezTo>
                    <a:pt x="2894" y="5596"/>
                    <a:pt x="2977" y="5525"/>
                    <a:pt x="2977" y="5442"/>
                  </a:cubicBezTo>
                  <a:lnTo>
                    <a:pt x="2977" y="4251"/>
                  </a:lnTo>
                  <a:cubicBezTo>
                    <a:pt x="2977" y="3989"/>
                    <a:pt x="2763" y="3787"/>
                    <a:pt x="2513" y="3787"/>
                  </a:cubicBezTo>
                  <a:cubicBezTo>
                    <a:pt x="2263" y="3787"/>
                    <a:pt x="2048" y="3989"/>
                    <a:pt x="2048" y="4251"/>
                  </a:cubicBezTo>
                  <a:lnTo>
                    <a:pt x="2048" y="7192"/>
                  </a:lnTo>
                  <a:cubicBezTo>
                    <a:pt x="2048" y="7323"/>
                    <a:pt x="1941" y="7430"/>
                    <a:pt x="1810" y="7430"/>
                  </a:cubicBezTo>
                  <a:cubicBezTo>
                    <a:pt x="1679" y="7430"/>
                    <a:pt x="1572" y="7323"/>
                    <a:pt x="1572" y="7192"/>
                  </a:cubicBezTo>
                  <a:lnTo>
                    <a:pt x="1572" y="393"/>
                  </a:lnTo>
                  <a:cubicBezTo>
                    <a:pt x="1572" y="179"/>
                    <a:pt x="1394" y="0"/>
                    <a:pt x="11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27"/>
            <p:cNvSpPr/>
            <p:nvPr/>
          </p:nvSpPr>
          <p:spPr>
            <a:xfrm>
              <a:off x="6410063" y="4212638"/>
              <a:ext cx="159950" cy="150519"/>
            </a:xfrm>
            <a:custGeom>
              <a:avLst/>
              <a:gdLst/>
              <a:ahLst/>
              <a:cxnLst/>
              <a:rect l="l" t="t" r="r" b="b"/>
              <a:pathLst>
                <a:path w="5037" h="4740" extrusionOk="0">
                  <a:moveTo>
                    <a:pt x="1429" y="0"/>
                  </a:moveTo>
                  <a:cubicBezTo>
                    <a:pt x="632" y="0"/>
                    <a:pt x="1" y="643"/>
                    <a:pt x="1" y="1429"/>
                  </a:cubicBezTo>
                  <a:lnTo>
                    <a:pt x="1" y="2858"/>
                  </a:lnTo>
                  <a:cubicBezTo>
                    <a:pt x="1" y="2953"/>
                    <a:pt x="72" y="3025"/>
                    <a:pt x="155" y="3025"/>
                  </a:cubicBezTo>
                  <a:cubicBezTo>
                    <a:pt x="251" y="3025"/>
                    <a:pt x="322" y="2953"/>
                    <a:pt x="322" y="2858"/>
                  </a:cubicBezTo>
                  <a:lnTo>
                    <a:pt x="322" y="1429"/>
                  </a:lnTo>
                  <a:cubicBezTo>
                    <a:pt x="322" y="822"/>
                    <a:pt x="810" y="334"/>
                    <a:pt x="1429" y="334"/>
                  </a:cubicBezTo>
                  <a:lnTo>
                    <a:pt x="3608" y="334"/>
                  </a:lnTo>
                  <a:cubicBezTo>
                    <a:pt x="4227" y="334"/>
                    <a:pt x="4715" y="822"/>
                    <a:pt x="4715" y="1429"/>
                  </a:cubicBezTo>
                  <a:lnTo>
                    <a:pt x="4715" y="4144"/>
                  </a:lnTo>
                  <a:cubicBezTo>
                    <a:pt x="4715" y="4275"/>
                    <a:pt x="4608" y="4382"/>
                    <a:pt x="4489" y="4394"/>
                  </a:cubicBezTo>
                  <a:cubicBezTo>
                    <a:pt x="4358" y="4394"/>
                    <a:pt x="4239" y="4287"/>
                    <a:pt x="4239" y="4156"/>
                  </a:cubicBezTo>
                  <a:lnTo>
                    <a:pt x="4239" y="1655"/>
                  </a:lnTo>
                  <a:cubicBezTo>
                    <a:pt x="4239" y="1441"/>
                    <a:pt x="4061" y="1262"/>
                    <a:pt x="3846" y="1262"/>
                  </a:cubicBezTo>
                  <a:cubicBezTo>
                    <a:pt x="3644" y="1262"/>
                    <a:pt x="3465" y="1441"/>
                    <a:pt x="3465" y="1655"/>
                  </a:cubicBezTo>
                  <a:lnTo>
                    <a:pt x="3465" y="2239"/>
                  </a:lnTo>
                  <a:cubicBezTo>
                    <a:pt x="3465" y="2322"/>
                    <a:pt x="3537" y="2394"/>
                    <a:pt x="3632" y="2394"/>
                  </a:cubicBezTo>
                  <a:cubicBezTo>
                    <a:pt x="3715" y="2394"/>
                    <a:pt x="3787" y="2322"/>
                    <a:pt x="3787" y="2239"/>
                  </a:cubicBezTo>
                  <a:lnTo>
                    <a:pt x="3787" y="1655"/>
                  </a:lnTo>
                  <a:cubicBezTo>
                    <a:pt x="3787" y="1620"/>
                    <a:pt x="3814" y="1602"/>
                    <a:pt x="3840" y="1602"/>
                  </a:cubicBezTo>
                  <a:cubicBezTo>
                    <a:pt x="3867" y="1602"/>
                    <a:pt x="3894" y="1620"/>
                    <a:pt x="3894" y="1655"/>
                  </a:cubicBezTo>
                  <a:lnTo>
                    <a:pt x="3894" y="4156"/>
                  </a:lnTo>
                  <a:cubicBezTo>
                    <a:pt x="3894" y="4382"/>
                    <a:pt x="4049" y="4596"/>
                    <a:pt x="4251" y="4691"/>
                  </a:cubicBezTo>
                  <a:cubicBezTo>
                    <a:pt x="4323" y="4715"/>
                    <a:pt x="4406" y="4739"/>
                    <a:pt x="4489" y="4739"/>
                  </a:cubicBezTo>
                  <a:cubicBezTo>
                    <a:pt x="4799" y="4715"/>
                    <a:pt x="5037" y="4465"/>
                    <a:pt x="5037" y="4156"/>
                  </a:cubicBezTo>
                  <a:lnTo>
                    <a:pt x="5037" y="1429"/>
                  </a:lnTo>
                  <a:cubicBezTo>
                    <a:pt x="5037" y="643"/>
                    <a:pt x="4406" y="0"/>
                    <a:pt x="36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1" name="Google Shape;251;p27"/>
          <p:cNvGrpSpPr/>
          <p:nvPr/>
        </p:nvGrpSpPr>
        <p:grpSpPr>
          <a:xfrm>
            <a:off x="2505400" y="3805628"/>
            <a:ext cx="130215" cy="296789"/>
            <a:chOff x="6410063" y="4135124"/>
            <a:chExt cx="159950" cy="364516"/>
          </a:xfrm>
        </p:grpSpPr>
        <p:sp>
          <p:nvSpPr>
            <p:cNvPr id="252" name="Google Shape;252;p27"/>
            <p:cNvSpPr/>
            <p:nvPr/>
          </p:nvSpPr>
          <p:spPr>
            <a:xfrm>
              <a:off x="6493991" y="4299202"/>
              <a:ext cx="36328" cy="200438"/>
            </a:xfrm>
            <a:custGeom>
              <a:avLst/>
              <a:gdLst/>
              <a:ahLst/>
              <a:cxnLst/>
              <a:rect l="l" t="t" r="r" b="b"/>
              <a:pathLst>
                <a:path w="1144" h="6312" extrusionOk="0">
                  <a:moveTo>
                    <a:pt x="965" y="1"/>
                  </a:moveTo>
                  <a:cubicBezTo>
                    <a:pt x="882" y="1"/>
                    <a:pt x="810" y="72"/>
                    <a:pt x="810" y="168"/>
                  </a:cubicBezTo>
                  <a:lnTo>
                    <a:pt x="810" y="5716"/>
                  </a:lnTo>
                  <a:cubicBezTo>
                    <a:pt x="810" y="5847"/>
                    <a:pt x="703" y="5954"/>
                    <a:pt x="584" y="5966"/>
                  </a:cubicBezTo>
                  <a:cubicBezTo>
                    <a:pt x="453" y="5966"/>
                    <a:pt x="334" y="5859"/>
                    <a:pt x="334" y="5728"/>
                  </a:cubicBezTo>
                  <a:lnTo>
                    <a:pt x="334" y="4656"/>
                  </a:lnTo>
                  <a:cubicBezTo>
                    <a:pt x="334" y="4573"/>
                    <a:pt x="251" y="4490"/>
                    <a:pt x="167" y="4490"/>
                  </a:cubicBezTo>
                  <a:cubicBezTo>
                    <a:pt x="72" y="4490"/>
                    <a:pt x="1" y="4573"/>
                    <a:pt x="1" y="4656"/>
                  </a:cubicBezTo>
                  <a:lnTo>
                    <a:pt x="1" y="5728"/>
                  </a:lnTo>
                  <a:cubicBezTo>
                    <a:pt x="1" y="5966"/>
                    <a:pt x="167" y="6192"/>
                    <a:pt x="394" y="6276"/>
                  </a:cubicBezTo>
                  <a:cubicBezTo>
                    <a:pt x="453" y="6299"/>
                    <a:pt x="525" y="6311"/>
                    <a:pt x="596" y="6311"/>
                  </a:cubicBezTo>
                  <a:cubicBezTo>
                    <a:pt x="906" y="6299"/>
                    <a:pt x="1144" y="6037"/>
                    <a:pt x="1144" y="5728"/>
                  </a:cubicBezTo>
                  <a:lnTo>
                    <a:pt x="1144" y="180"/>
                  </a:lnTo>
                  <a:cubicBezTo>
                    <a:pt x="1144" y="72"/>
                    <a:pt x="1072" y="1"/>
                    <a:pt x="9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27"/>
            <p:cNvSpPr/>
            <p:nvPr/>
          </p:nvSpPr>
          <p:spPr>
            <a:xfrm>
              <a:off x="6454297" y="4135124"/>
              <a:ext cx="71099" cy="71131"/>
            </a:xfrm>
            <a:custGeom>
              <a:avLst/>
              <a:gdLst/>
              <a:ahLst/>
              <a:cxnLst/>
              <a:rect l="l" t="t" r="r" b="b"/>
              <a:pathLst>
                <a:path w="2239" h="2240" extrusionOk="0">
                  <a:moveTo>
                    <a:pt x="1120" y="346"/>
                  </a:moveTo>
                  <a:cubicBezTo>
                    <a:pt x="1548" y="346"/>
                    <a:pt x="1894" y="679"/>
                    <a:pt x="1894" y="1120"/>
                  </a:cubicBezTo>
                  <a:cubicBezTo>
                    <a:pt x="1894" y="1548"/>
                    <a:pt x="1548" y="1894"/>
                    <a:pt x="1120" y="1894"/>
                  </a:cubicBezTo>
                  <a:cubicBezTo>
                    <a:pt x="691" y="1894"/>
                    <a:pt x="346" y="1548"/>
                    <a:pt x="346" y="1120"/>
                  </a:cubicBezTo>
                  <a:cubicBezTo>
                    <a:pt x="346" y="679"/>
                    <a:pt x="691" y="346"/>
                    <a:pt x="1120" y="346"/>
                  </a:cubicBezTo>
                  <a:close/>
                  <a:moveTo>
                    <a:pt x="1120" y="1"/>
                  </a:moveTo>
                  <a:cubicBezTo>
                    <a:pt x="513" y="1"/>
                    <a:pt x="1" y="513"/>
                    <a:pt x="1" y="1120"/>
                  </a:cubicBezTo>
                  <a:cubicBezTo>
                    <a:pt x="1" y="1727"/>
                    <a:pt x="513" y="2239"/>
                    <a:pt x="1120" y="2239"/>
                  </a:cubicBezTo>
                  <a:cubicBezTo>
                    <a:pt x="1727" y="2239"/>
                    <a:pt x="2239" y="1727"/>
                    <a:pt x="2239" y="1120"/>
                  </a:cubicBezTo>
                  <a:cubicBezTo>
                    <a:pt x="2239" y="513"/>
                    <a:pt x="1727" y="1"/>
                    <a:pt x="1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27"/>
            <p:cNvSpPr/>
            <p:nvPr/>
          </p:nvSpPr>
          <p:spPr>
            <a:xfrm>
              <a:off x="6410063" y="4252712"/>
              <a:ext cx="94566" cy="246927"/>
            </a:xfrm>
            <a:custGeom>
              <a:avLst/>
              <a:gdLst/>
              <a:ahLst/>
              <a:cxnLst/>
              <a:rect l="l" t="t" r="r" b="b"/>
              <a:pathLst>
                <a:path w="2978" h="7776" extrusionOk="0">
                  <a:moveTo>
                    <a:pt x="1191" y="0"/>
                  </a:moveTo>
                  <a:cubicBezTo>
                    <a:pt x="977" y="0"/>
                    <a:pt x="798" y="179"/>
                    <a:pt x="798" y="393"/>
                  </a:cubicBezTo>
                  <a:lnTo>
                    <a:pt x="798" y="2894"/>
                  </a:lnTo>
                  <a:cubicBezTo>
                    <a:pt x="798" y="3025"/>
                    <a:pt x="691" y="3132"/>
                    <a:pt x="560" y="3132"/>
                  </a:cubicBezTo>
                  <a:cubicBezTo>
                    <a:pt x="429" y="3132"/>
                    <a:pt x="322" y="3025"/>
                    <a:pt x="322" y="2894"/>
                  </a:cubicBezTo>
                  <a:lnTo>
                    <a:pt x="322" y="2275"/>
                  </a:lnTo>
                  <a:cubicBezTo>
                    <a:pt x="322" y="2191"/>
                    <a:pt x="251" y="2120"/>
                    <a:pt x="155" y="2120"/>
                  </a:cubicBezTo>
                  <a:cubicBezTo>
                    <a:pt x="72" y="2120"/>
                    <a:pt x="1" y="2191"/>
                    <a:pt x="1" y="2275"/>
                  </a:cubicBezTo>
                  <a:lnTo>
                    <a:pt x="1" y="2894"/>
                  </a:lnTo>
                  <a:cubicBezTo>
                    <a:pt x="1" y="3203"/>
                    <a:pt x="251" y="3465"/>
                    <a:pt x="572" y="3465"/>
                  </a:cubicBezTo>
                  <a:cubicBezTo>
                    <a:pt x="894" y="3465"/>
                    <a:pt x="1156" y="3215"/>
                    <a:pt x="1156" y="2894"/>
                  </a:cubicBezTo>
                  <a:lnTo>
                    <a:pt x="1156" y="393"/>
                  </a:lnTo>
                  <a:cubicBezTo>
                    <a:pt x="1156" y="358"/>
                    <a:pt x="1191" y="334"/>
                    <a:pt x="1215" y="334"/>
                  </a:cubicBezTo>
                  <a:cubicBezTo>
                    <a:pt x="1251" y="334"/>
                    <a:pt x="1275" y="358"/>
                    <a:pt x="1275" y="393"/>
                  </a:cubicBezTo>
                  <a:lnTo>
                    <a:pt x="1275" y="7192"/>
                  </a:lnTo>
                  <a:cubicBezTo>
                    <a:pt x="1275" y="7501"/>
                    <a:pt x="1525" y="7775"/>
                    <a:pt x="1858" y="7775"/>
                  </a:cubicBezTo>
                  <a:cubicBezTo>
                    <a:pt x="2168" y="7775"/>
                    <a:pt x="2441" y="7513"/>
                    <a:pt x="2441" y="7192"/>
                  </a:cubicBezTo>
                  <a:lnTo>
                    <a:pt x="2441" y="4251"/>
                  </a:lnTo>
                  <a:cubicBezTo>
                    <a:pt x="2441" y="4168"/>
                    <a:pt x="2501" y="4132"/>
                    <a:pt x="2560" y="4132"/>
                  </a:cubicBezTo>
                  <a:cubicBezTo>
                    <a:pt x="2632" y="4132"/>
                    <a:pt x="2680" y="4191"/>
                    <a:pt x="2680" y="4251"/>
                  </a:cubicBezTo>
                  <a:lnTo>
                    <a:pt x="2644" y="5442"/>
                  </a:lnTo>
                  <a:cubicBezTo>
                    <a:pt x="2644" y="5525"/>
                    <a:pt x="2715" y="5596"/>
                    <a:pt x="2810" y="5596"/>
                  </a:cubicBezTo>
                  <a:cubicBezTo>
                    <a:pt x="2894" y="5596"/>
                    <a:pt x="2977" y="5525"/>
                    <a:pt x="2977" y="5442"/>
                  </a:cubicBezTo>
                  <a:lnTo>
                    <a:pt x="2977" y="4251"/>
                  </a:lnTo>
                  <a:cubicBezTo>
                    <a:pt x="2977" y="3989"/>
                    <a:pt x="2763" y="3787"/>
                    <a:pt x="2513" y="3787"/>
                  </a:cubicBezTo>
                  <a:cubicBezTo>
                    <a:pt x="2263" y="3787"/>
                    <a:pt x="2048" y="3989"/>
                    <a:pt x="2048" y="4251"/>
                  </a:cubicBezTo>
                  <a:lnTo>
                    <a:pt x="2048" y="7192"/>
                  </a:lnTo>
                  <a:cubicBezTo>
                    <a:pt x="2048" y="7323"/>
                    <a:pt x="1941" y="7430"/>
                    <a:pt x="1810" y="7430"/>
                  </a:cubicBezTo>
                  <a:cubicBezTo>
                    <a:pt x="1679" y="7430"/>
                    <a:pt x="1572" y="7323"/>
                    <a:pt x="1572" y="7192"/>
                  </a:cubicBezTo>
                  <a:lnTo>
                    <a:pt x="1572" y="393"/>
                  </a:lnTo>
                  <a:cubicBezTo>
                    <a:pt x="1572" y="179"/>
                    <a:pt x="1394" y="0"/>
                    <a:pt x="11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27"/>
            <p:cNvSpPr/>
            <p:nvPr/>
          </p:nvSpPr>
          <p:spPr>
            <a:xfrm>
              <a:off x="6410063" y="4212638"/>
              <a:ext cx="159950" cy="150519"/>
            </a:xfrm>
            <a:custGeom>
              <a:avLst/>
              <a:gdLst/>
              <a:ahLst/>
              <a:cxnLst/>
              <a:rect l="l" t="t" r="r" b="b"/>
              <a:pathLst>
                <a:path w="5037" h="4740" extrusionOk="0">
                  <a:moveTo>
                    <a:pt x="1429" y="0"/>
                  </a:moveTo>
                  <a:cubicBezTo>
                    <a:pt x="632" y="0"/>
                    <a:pt x="1" y="643"/>
                    <a:pt x="1" y="1429"/>
                  </a:cubicBezTo>
                  <a:lnTo>
                    <a:pt x="1" y="2858"/>
                  </a:lnTo>
                  <a:cubicBezTo>
                    <a:pt x="1" y="2953"/>
                    <a:pt x="72" y="3025"/>
                    <a:pt x="155" y="3025"/>
                  </a:cubicBezTo>
                  <a:cubicBezTo>
                    <a:pt x="251" y="3025"/>
                    <a:pt x="322" y="2953"/>
                    <a:pt x="322" y="2858"/>
                  </a:cubicBezTo>
                  <a:lnTo>
                    <a:pt x="322" y="1429"/>
                  </a:lnTo>
                  <a:cubicBezTo>
                    <a:pt x="322" y="822"/>
                    <a:pt x="810" y="334"/>
                    <a:pt x="1429" y="334"/>
                  </a:cubicBezTo>
                  <a:lnTo>
                    <a:pt x="3608" y="334"/>
                  </a:lnTo>
                  <a:cubicBezTo>
                    <a:pt x="4227" y="334"/>
                    <a:pt x="4715" y="822"/>
                    <a:pt x="4715" y="1429"/>
                  </a:cubicBezTo>
                  <a:lnTo>
                    <a:pt x="4715" y="4144"/>
                  </a:lnTo>
                  <a:cubicBezTo>
                    <a:pt x="4715" y="4275"/>
                    <a:pt x="4608" y="4382"/>
                    <a:pt x="4489" y="4394"/>
                  </a:cubicBezTo>
                  <a:cubicBezTo>
                    <a:pt x="4358" y="4394"/>
                    <a:pt x="4239" y="4287"/>
                    <a:pt x="4239" y="4156"/>
                  </a:cubicBezTo>
                  <a:lnTo>
                    <a:pt x="4239" y="1655"/>
                  </a:lnTo>
                  <a:cubicBezTo>
                    <a:pt x="4239" y="1441"/>
                    <a:pt x="4061" y="1262"/>
                    <a:pt x="3846" y="1262"/>
                  </a:cubicBezTo>
                  <a:cubicBezTo>
                    <a:pt x="3644" y="1262"/>
                    <a:pt x="3465" y="1441"/>
                    <a:pt x="3465" y="1655"/>
                  </a:cubicBezTo>
                  <a:lnTo>
                    <a:pt x="3465" y="2239"/>
                  </a:lnTo>
                  <a:cubicBezTo>
                    <a:pt x="3465" y="2322"/>
                    <a:pt x="3537" y="2394"/>
                    <a:pt x="3632" y="2394"/>
                  </a:cubicBezTo>
                  <a:cubicBezTo>
                    <a:pt x="3715" y="2394"/>
                    <a:pt x="3787" y="2322"/>
                    <a:pt x="3787" y="2239"/>
                  </a:cubicBezTo>
                  <a:lnTo>
                    <a:pt x="3787" y="1655"/>
                  </a:lnTo>
                  <a:cubicBezTo>
                    <a:pt x="3787" y="1620"/>
                    <a:pt x="3814" y="1602"/>
                    <a:pt x="3840" y="1602"/>
                  </a:cubicBezTo>
                  <a:cubicBezTo>
                    <a:pt x="3867" y="1602"/>
                    <a:pt x="3894" y="1620"/>
                    <a:pt x="3894" y="1655"/>
                  </a:cubicBezTo>
                  <a:lnTo>
                    <a:pt x="3894" y="4156"/>
                  </a:lnTo>
                  <a:cubicBezTo>
                    <a:pt x="3894" y="4382"/>
                    <a:pt x="4049" y="4596"/>
                    <a:pt x="4251" y="4691"/>
                  </a:cubicBezTo>
                  <a:cubicBezTo>
                    <a:pt x="4323" y="4715"/>
                    <a:pt x="4406" y="4739"/>
                    <a:pt x="4489" y="4739"/>
                  </a:cubicBezTo>
                  <a:cubicBezTo>
                    <a:pt x="4799" y="4715"/>
                    <a:pt x="5037" y="4465"/>
                    <a:pt x="5037" y="4156"/>
                  </a:cubicBezTo>
                  <a:lnTo>
                    <a:pt x="5037" y="1429"/>
                  </a:lnTo>
                  <a:cubicBezTo>
                    <a:pt x="5037" y="643"/>
                    <a:pt x="4406" y="0"/>
                    <a:pt x="36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6" name="Google Shape;256;p27"/>
          <p:cNvGrpSpPr/>
          <p:nvPr/>
        </p:nvGrpSpPr>
        <p:grpSpPr>
          <a:xfrm>
            <a:off x="2734994" y="3805628"/>
            <a:ext cx="130215" cy="296789"/>
            <a:chOff x="6410063" y="4135124"/>
            <a:chExt cx="159950" cy="364516"/>
          </a:xfrm>
        </p:grpSpPr>
        <p:sp>
          <p:nvSpPr>
            <p:cNvPr id="257" name="Google Shape;257;p27"/>
            <p:cNvSpPr/>
            <p:nvPr/>
          </p:nvSpPr>
          <p:spPr>
            <a:xfrm>
              <a:off x="6493991" y="4299202"/>
              <a:ext cx="36328" cy="200438"/>
            </a:xfrm>
            <a:custGeom>
              <a:avLst/>
              <a:gdLst/>
              <a:ahLst/>
              <a:cxnLst/>
              <a:rect l="l" t="t" r="r" b="b"/>
              <a:pathLst>
                <a:path w="1144" h="6312" extrusionOk="0">
                  <a:moveTo>
                    <a:pt x="965" y="1"/>
                  </a:moveTo>
                  <a:cubicBezTo>
                    <a:pt x="882" y="1"/>
                    <a:pt x="810" y="72"/>
                    <a:pt x="810" y="168"/>
                  </a:cubicBezTo>
                  <a:lnTo>
                    <a:pt x="810" y="5716"/>
                  </a:lnTo>
                  <a:cubicBezTo>
                    <a:pt x="810" y="5847"/>
                    <a:pt x="703" y="5954"/>
                    <a:pt x="584" y="5966"/>
                  </a:cubicBezTo>
                  <a:cubicBezTo>
                    <a:pt x="453" y="5966"/>
                    <a:pt x="334" y="5859"/>
                    <a:pt x="334" y="5728"/>
                  </a:cubicBezTo>
                  <a:lnTo>
                    <a:pt x="334" y="4656"/>
                  </a:lnTo>
                  <a:cubicBezTo>
                    <a:pt x="334" y="4573"/>
                    <a:pt x="251" y="4490"/>
                    <a:pt x="167" y="4490"/>
                  </a:cubicBezTo>
                  <a:cubicBezTo>
                    <a:pt x="72" y="4490"/>
                    <a:pt x="1" y="4573"/>
                    <a:pt x="1" y="4656"/>
                  </a:cubicBezTo>
                  <a:lnTo>
                    <a:pt x="1" y="5728"/>
                  </a:lnTo>
                  <a:cubicBezTo>
                    <a:pt x="1" y="5966"/>
                    <a:pt x="167" y="6192"/>
                    <a:pt x="394" y="6276"/>
                  </a:cubicBezTo>
                  <a:cubicBezTo>
                    <a:pt x="453" y="6299"/>
                    <a:pt x="525" y="6311"/>
                    <a:pt x="596" y="6311"/>
                  </a:cubicBezTo>
                  <a:cubicBezTo>
                    <a:pt x="906" y="6299"/>
                    <a:pt x="1144" y="6037"/>
                    <a:pt x="1144" y="5728"/>
                  </a:cubicBezTo>
                  <a:lnTo>
                    <a:pt x="1144" y="180"/>
                  </a:lnTo>
                  <a:cubicBezTo>
                    <a:pt x="1144" y="72"/>
                    <a:pt x="1072" y="1"/>
                    <a:pt x="9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27"/>
            <p:cNvSpPr/>
            <p:nvPr/>
          </p:nvSpPr>
          <p:spPr>
            <a:xfrm>
              <a:off x="6454297" y="4135124"/>
              <a:ext cx="71099" cy="71131"/>
            </a:xfrm>
            <a:custGeom>
              <a:avLst/>
              <a:gdLst/>
              <a:ahLst/>
              <a:cxnLst/>
              <a:rect l="l" t="t" r="r" b="b"/>
              <a:pathLst>
                <a:path w="2239" h="2240" extrusionOk="0">
                  <a:moveTo>
                    <a:pt x="1120" y="346"/>
                  </a:moveTo>
                  <a:cubicBezTo>
                    <a:pt x="1548" y="346"/>
                    <a:pt x="1894" y="679"/>
                    <a:pt x="1894" y="1120"/>
                  </a:cubicBezTo>
                  <a:cubicBezTo>
                    <a:pt x="1894" y="1548"/>
                    <a:pt x="1548" y="1894"/>
                    <a:pt x="1120" y="1894"/>
                  </a:cubicBezTo>
                  <a:cubicBezTo>
                    <a:pt x="691" y="1894"/>
                    <a:pt x="346" y="1548"/>
                    <a:pt x="346" y="1120"/>
                  </a:cubicBezTo>
                  <a:cubicBezTo>
                    <a:pt x="346" y="679"/>
                    <a:pt x="691" y="346"/>
                    <a:pt x="1120" y="346"/>
                  </a:cubicBezTo>
                  <a:close/>
                  <a:moveTo>
                    <a:pt x="1120" y="1"/>
                  </a:moveTo>
                  <a:cubicBezTo>
                    <a:pt x="513" y="1"/>
                    <a:pt x="1" y="513"/>
                    <a:pt x="1" y="1120"/>
                  </a:cubicBezTo>
                  <a:cubicBezTo>
                    <a:pt x="1" y="1727"/>
                    <a:pt x="513" y="2239"/>
                    <a:pt x="1120" y="2239"/>
                  </a:cubicBezTo>
                  <a:cubicBezTo>
                    <a:pt x="1727" y="2239"/>
                    <a:pt x="2239" y="1727"/>
                    <a:pt x="2239" y="1120"/>
                  </a:cubicBezTo>
                  <a:cubicBezTo>
                    <a:pt x="2239" y="513"/>
                    <a:pt x="1727" y="1"/>
                    <a:pt x="1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27"/>
            <p:cNvSpPr/>
            <p:nvPr/>
          </p:nvSpPr>
          <p:spPr>
            <a:xfrm>
              <a:off x="6410063" y="4252712"/>
              <a:ext cx="94566" cy="246927"/>
            </a:xfrm>
            <a:custGeom>
              <a:avLst/>
              <a:gdLst/>
              <a:ahLst/>
              <a:cxnLst/>
              <a:rect l="l" t="t" r="r" b="b"/>
              <a:pathLst>
                <a:path w="2978" h="7776" extrusionOk="0">
                  <a:moveTo>
                    <a:pt x="1191" y="0"/>
                  </a:moveTo>
                  <a:cubicBezTo>
                    <a:pt x="977" y="0"/>
                    <a:pt x="798" y="179"/>
                    <a:pt x="798" y="393"/>
                  </a:cubicBezTo>
                  <a:lnTo>
                    <a:pt x="798" y="2894"/>
                  </a:lnTo>
                  <a:cubicBezTo>
                    <a:pt x="798" y="3025"/>
                    <a:pt x="691" y="3132"/>
                    <a:pt x="560" y="3132"/>
                  </a:cubicBezTo>
                  <a:cubicBezTo>
                    <a:pt x="429" y="3132"/>
                    <a:pt x="322" y="3025"/>
                    <a:pt x="322" y="2894"/>
                  </a:cubicBezTo>
                  <a:lnTo>
                    <a:pt x="322" y="2275"/>
                  </a:lnTo>
                  <a:cubicBezTo>
                    <a:pt x="322" y="2191"/>
                    <a:pt x="251" y="2120"/>
                    <a:pt x="155" y="2120"/>
                  </a:cubicBezTo>
                  <a:cubicBezTo>
                    <a:pt x="72" y="2120"/>
                    <a:pt x="1" y="2191"/>
                    <a:pt x="1" y="2275"/>
                  </a:cubicBezTo>
                  <a:lnTo>
                    <a:pt x="1" y="2894"/>
                  </a:lnTo>
                  <a:cubicBezTo>
                    <a:pt x="1" y="3203"/>
                    <a:pt x="251" y="3465"/>
                    <a:pt x="572" y="3465"/>
                  </a:cubicBezTo>
                  <a:cubicBezTo>
                    <a:pt x="894" y="3465"/>
                    <a:pt x="1156" y="3215"/>
                    <a:pt x="1156" y="2894"/>
                  </a:cubicBezTo>
                  <a:lnTo>
                    <a:pt x="1156" y="393"/>
                  </a:lnTo>
                  <a:cubicBezTo>
                    <a:pt x="1156" y="358"/>
                    <a:pt x="1191" y="334"/>
                    <a:pt x="1215" y="334"/>
                  </a:cubicBezTo>
                  <a:cubicBezTo>
                    <a:pt x="1251" y="334"/>
                    <a:pt x="1275" y="358"/>
                    <a:pt x="1275" y="393"/>
                  </a:cubicBezTo>
                  <a:lnTo>
                    <a:pt x="1275" y="7192"/>
                  </a:lnTo>
                  <a:cubicBezTo>
                    <a:pt x="1275" y="7501"/>
                    <a:pt x="1525" y="7775"/>
                    <a:pt x="1858" y="7775"/>
                  </a:cubicBezTo>
                  <a:cubicBezTo>
                    <a:pt x="2168" y="7775"/>
                    <a:pt x="2441" y="7513"/>
                    <a:pt x="2441" y="7192"/>
                  </a:cubicBezTo>
                  <a:lnTo>
                    <a:pt x="2441" y="4251"/>
                  </a:lnTo>
                  <a:cubicBezTo>
                    <a:pt x="2441" y="4168"/>
                    <a:pt x="2501" y="4132"/>
                    <a:pt x="2560" y="4132"/>
                  </a:cubicBezTo>
                  <a:cubicBezTo>
                    <a:pt x="2632" y="4132"/>
                    <a:pt x="2680" y="4191"/>
                    <a:pt x="2680" y="4251"/>
                  </a:cubicBezTo>
                  <a:lnTo>
                    <a:pt x="2644" y="5442"/>
                  </a:lnTo>
                  <a:cubicBezTo>
                    <a:pt x="2644" y="5525"/>
                    <a:pt x="2715" y="5596"/>
                    <a:pt x="2810" y="5596"/>
                  </a:cubicBezTo>
                  <a:cubicBezTo>
                    <a:pt x="2894" y="5596"/>
                    <a:pt x="2977" y="5525"/>
                    <a:pt x="2977" y="5442"/>
                  </a:cubicBezTo>
                  <a:lnTo>
                    <a:pt x="2977" y="4251"/>
                  </a:lnTo>
                  <a:cubicBezTo>
                    <a:pt x="2977" y="3989"/>
                    <a:pt x="2763" y="3787"/>
                    <a:pt x="2513" y="3787"/>
                  </a:cubicBezTo>
                  <a:cubicBezTo>
                    <a:pt x="2263" y="3787"/>
                    <a:pt x="2048" y="3989"/>
                    <a:pt x="2048" y="4251"/>
                  </a:cubicBezTo>
                  <a:lnTo>
                    <a:pt x="2048" y="7192"/>
                  </a:lnTo>
                  <a:cubicBezTo>
                    <a:pt x="2048" y="7323"/>
                    <a:pt x="1941" y="7430"/>
                    <a:pt x="1810" y="7430"/>
                  </a:cubicBezTo>
                  <a:cubicBezTo>
                    <a:pt x="1679" y="7430"/>
                    <a:pt x="1572" y="7323"/>
                    <a:pt x="1572" y="7192"/>
                  </a:cubicBezTo>
                  <a:lnTo>
                    <a:pt x="1572" y="393"/>
                  </a:lnTo>
                  <a:cubicBezTo>
                    <a:pt x="1572" y="179"/>
                    <a:pt x="1394" y="0"/>
                    <a:pt x="11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27"/>
            <p:cNvSpPr/>
            <p:nvPr/>
          </p:nvSpPr>
          <p:spPr>
            <a:xfrm>
              <a:off x="6410063" y="4212638"/>
              <a:ext cx="159950" cy="150519"/>
            </a:xfrm>
            <a:custGeom>
              <a:avLst/>
              <a:gdLst/>
              <a:ahLst/>
              <a:cxnLst/>
              <a:rect l="l" t="t" r="r" b="b"/>
              <a:pathLst>
                <a:path w="5037" h="4740" extrusionOk="0">
                  <a:moveTo>
                    <a:pt x="1429" y="0"/>
                  </a:moveTo>
                  <a:cubicBezTo>
                    <a:pt x="632" y="0"/>
                    <a:pt x="1" y="643"/>
                    <a:pt x="1" y="1429"/>
                  </a:cubicBezTo>
                  <a:lnTo>
                    <a:pt x="1" y="2858"/>
                  </a:lnTo>
                  <a:cubicBezTo>
                    <a:pt x="1" y="2953"/>
                    <a:pt x="72" y="3025"/>
                    <a:pt x="155" y="3025"/>
                  </a:cubicBezTo>
                  <a:cubicBezTo>
                    <a:pt x="251" y="3025"/>
                    <a:pt x="322" y="2953"/>
                    <a:pt x="322" y="2858"/>
                  </a:cubicBezTo>
                  <a:lnTo>
                    <a:pt x="322" y="1429"/>
                  </a:lnTo>
                  <a:cubicBezTo>
                    <a:pt x="322" y="822"/>
                    <a:pt x="810" y="334"/>
                    <a:pt x="1429" y="334"/>
                  </a:cubicBezTo>
                  <a:lnTo>
                    <a:pt x="3608" y="334"/>
                  </a:lnTo>
                  <a:cubicBezTo>
                    <a:pt x="4227" y="334"/>
                    <a:pt x="4715" y="822"/>
                    <a:pt x="4715" y="1429"/>
                  </a:cubicBezTo>
                  <a:lnTo>
                    <a:pt x="4715" y="4144"/>
                  </a:lnTo>
                  <a:cubicBezTo>
                    <a:pt x="4715" y="4275"/>
                    <a:pt x="4608" y="4382"/>
                    <a:pt x="4489" y="4394"/>
                  </a:cubicBezTo>
                  <a:cubicBezTo>
                    <a:pt x="4358" y="4394"/>
                    <a:pt x="4239" y="4287"/>
                    <a:pt x="4239" y="4156"/>
                  </a:cubicBezTo>
                  <a:lnTo>
                    <a:pt x="4239" y="1655"/>
                  </a:lnTo>
                  <a:cubicBezTo>
                    <a:pt x="4239" y="1441"/>
                    <a:pt x="4061" y="1262"/>
                    <a:pt x="3846" y="1262"/>
                  </a:cubicBezTo>
                  <a:cubicBezTo>
                    <a:pt x="3644" y="1262"/>
                    <a:pt x="3465" y="1441"/>
                    <a:pt x="3465" y="1655"/>
                  </a:cubicBezTo>
                  <a:lnTo>
                    <a:pt x="3465" y="2239"/>
                  </a:lnTo>
                  <a:cubicBezTo>
                    <a:pt x="3465" y="2322"/>
                    <a:pt x="3537" y="2394"/>
                    <a:pt x="3632" y="2394"/>
                  </a:cubicBezTo>
                  <a:cubicBezTo>
                    <a:pt x="3715" y="2394"/>
                    <a:pt x="3787" y="2322"/>
                    <a:pt x="3787" y="2239"/>
                  </a:cubicBezTo>
                  <a:lnTo>
                    <a:pt x="3787" y="1655"/>
                  </a:lnTo>
                  <a:cubicBezTo>
                    <a:pt x="3787" y="1620"/>
                    <a:pt x="3814" y="1602"/>
                    <a:pt x="3840" y="1602"/>
                  </a:cubicBezTo>
                  <a:cubicBezTo>
                    <a:pt x="3867" y="1602"/>
                    <a:pt x="3894" y="1620"/>
                    <a:pt x="3894" y="1655"/>
                  </a:cubicBezTo>
                  <a:lnTo>
                    <a:pt x="3894" y="4156"/>
                  </a:lnTo>
                  <a:cubicBezTo>
                    <a:pt x="3894" y="4382"/>
                    <a:pt x="4049" y="4596"/>
                    <a:pt x="4251" y="4691"/>
                  </a:cubicBezTo>
                  <a:cubicBezTo>
                    <a:pt x="4323" y="4715"/>
                    <a:pt x="4406" y="4739"/>
                    <a:pt x="4489" y="4739"/>
                  </a:cubicBezTo>
                  <a:cubicBezTo>
                    <a:pt x="4799" y="4715"/>
                    <a:pt x="5037" y="4465"/>
                    <a:pt x="5037" y="4156"/>
                  </a:cubicBezTo>
                  <a:lnTo>
                    <a:pt x="5037" y="1429"/>
                  </a:lnTo>
                  <a:cubicBezTo>
                    <a:pt x="5037" y="643"/>
                    <a:pt x="4406" y="0"/>
                    <a:pt x="36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1" name="Google Shape;261;p27"/>
          <p:cNvGrpSpPr/>
          <p:nvPr/>
        </p:nvGrpSpPr>
        <p:grpSpPr>
          <a:xfrm>
            <a:off x="2964588" y="3805628"/>
            <a:ext cx="130215" cy="296789"/>
            <a:chOff x="6410063" y="4135124"/>
            <a:chExt cx="159950" cy="364516"/>
          </a:xfrm>
        </p:grpSpPr>
        <p:sp>
          <p:nvSpPr>
            <p:cNvPr id="262" name="Google Shape;262;p27"/>
            <p:cNvSpPr/>
            <p:nvPr/>
          </p:nvSpPr>
          <p:spPr>
            <a:xfrm>
              <a:off x="6493991" y="4299202"/>
              <a:ext cx="36328" cy="200438"/>
            </a:xfrm>
            <a:custGeom>
              <a:avLst/>
              <a:gdLst/>
              <a:ahLst/>
              <a:cxnLst/>
              <a:rect l="l" t="t" r="r" b="b"/>
              <a:pathLst>
                <a:path w="1144" h="6312" extrusionOk="0">
                  <a:moveTo>
                    <a:pt x="965" y="1"/>
                  </a:moveTo>
                  <a:cubicBezTo>
                    <a:pt x="882" y="1"/>
                    <a:pt x="810" y="72"/>
                    <a:pt x="810" y="168"/>
                  </a:cubicBezTo>
                  <a:lnTo>
                    <a:pt x="810" y="5716"/>
                  </a:lnTo>
                  <a:cubicBezTo>
                    <a:pt x="810" y="5847"/>
                    <a:pt x="703" y="5954"/>
                    <a:pt x="584" y="5966"/>
                  </a:cubicBezTo>
                  <a:cubicBezTo>
                    <a:pt x="453" y="5966"/>
                    <a:pt x="334" y="5859"/>
                    <a:pt x="334" y="5728"/>
                  </a:cubicBezTo>
                  <a:lnTo>
                    <a:pt x="334" y="4656"/>
                  </a:lnTo>
                  <a:cubicBezTo>
                    <a:pt x="334" y="4573"/>
                    <a:pt x="251" y="4490"/>
                    <a:pt x="167" y="4490"/>
                  </a:cubicBezTo>
                  <a:cubicBezTo>
                    <a:pt x="72" y="4490"/>
                    <a:pt x="1" y="4573"/>
                    <a:pt x="1" y="4656"/>
                  </a:cubicBezTo>
                  <a:lnTo>
                    <a:pt x="1" y="5728"/>
                  </a:lnTo>
                  <a:cubicBezTo>
                    <a:pt x="1" y="5966"/>
                    <a:pt x="167" y="6192"/>
                    <a:pt x="394" y="6276"/>
                  </a:cubicBezTo>
                  <a:cubicBezTo>
                    <a:pt x="453" y="6299"/>
                    <a:pt x="525" y="6311"/>
                    <a:pt x="596" y="6311"/>
                  </a:cubicBezTo>
                  <a:cubicBezTo>
                    <a:pt x="906" y="6299"/>
                    <a:pt x="1144" y="6037"/>
                    <a:pt x="1144" y="5728"/>
                  </a:cubicBezTo>
                  <a:lnTo>
                    <a:pt x="1144" y="180"/>
                  </a:lnTo>
                  <a:cubicBezTo>
                    <a:pt x="1144" y="72"/>
                    <a:pt x="1072" y="1"/>
                    <a:pt x="9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27"/>
            <p:cNvSpPr/>
            <p:nvPr/>
          </p:nvSpPr>
          <p:spPr>
            <a:xfrm>
              <a:off x="6454297" y="4135124"/>
              <a:ext cx="71099" cy="71131"/>
            </a:xfrm>
            <a:custGeom>
              <a:avLst/>
              <a:gdLst/>
              <a:ahLst/>
              <a:cxnLst/>
              <a:rect l="l" t="t" r="r" b="b"/>
              <a:pathLst>
                <a:path w="2239" h="2240" extrusionOk="0">
                  <a:moveTo>
                    <a:pt x="1120" y="346"/>
                  </a:moveTo>
                  <a:cubicBezTo>
                    <a:pt x="1548" y="346"/>
                    <a:pt x="1894" y="679"/>
                    <a:pt x="1894" y="1120"/>
                  </a:cubicBezTo>
                  <a:cubicBezTo>
                    <a:pt x="1894" y="1548"/>
                    <a:pt x="1548" y="1894"/>
                    <a:pt x="1120" y="1894"/>
                  </a:cubicBezTo>
                  <a:cubicBezTo>
                    <a:pt x="691" y="1894"/>
                    <a:pt x="346" y="1548"/>
                    <a:pt x="346" y="1120"/>
                  </a:cubicBezTo>
                  <a:cubicBezTo>
                    <a:pt x="346" y="679"/>
                    <a:pt x="691" y="346"/>
                    <a:pt x="1120" y="346"/>
                  </a:cubicBezTo>
                  <a:close/>
                  <a:moveTo>
                    <a:pt x="1120" y="1"/>
                  </a:moveTo>
                  <a:cubicBezTo>
                    <a:pt x="513" y="1"/>
                    <a:pt x="1" y="513"/>
                    <a:pt x="1" y="1120"/>
                  </a:cubicBezTo>
                  <a:cubicBezTo>
                    <a:pt x="1" y="1727"/>
                    <a:pt x="513" y="2239"/>
                    <a:pt x="1120" y="2239"/>
                  </a:cubicBezTo>
                  <a:cubicBezTo>
                    <a:pt x="1727" y="2239"/>
                    <a:pt x="2239" y="1727"/>
                    <a:pt x="2239" y="1120"/>
                  </a:cubicBezTo>
                  <a:cubicBezTo>
                    <a:pt x="2239" y="513"/>
                    <a:pt x="1727" y="1"/>
                    <a:pt x="1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27"/>
            <p:cNvSpPr/>
            <p:nvPr/>
          </p:nvSpPr>
          <p:spPr>
            <a:xfrm>
              <a:off x="6410063" y="4252712"/>
              <a:ext cx="94566" cy="246927"/>
            </a:xfrm>
            <a:custGeom>
              <a:avLst/>
              <a:gdLst/>
              <a:ahLst/>
              <a:cxnLst/>
              <a:rect l="l" t="t" r="r" b="b"/>
              <a:pathLst>
                <a:path w="2978" h="7776" extrusionOk="0">
                  <a:moveTo>
                    <a:pt x="1191" y="0"/>
                  </a:moveTo>
                  <a:cubicBezTo>
                    <a:pt x="977" y="0"/>
                    <a:pt x="798" y="179"/>
                    <a:pt x="798" y="393"/>
                  </a:cubicBezTo>
                  <a:lnTo>
                    <a:pt x="798" y="2894"/>
                  </a:lnTo>
                  <a:cubicBezTo>
                    <a:pt x="798" y="3025"/>
                    <a:pt x="691" y="3132"/>
                    <a:pt x="560" y="3132"/>
                  </a:cubicBezTo>
                  <a:cubicBezTo>
                    <a:pt x="429" y="3132"/>
                    <a:pt x="322" y="3025"/>
                    <a:pt x="322" y="2894"/>
                  </a:cubicBezTo>
                  <a:lnTo>
                    <a:pt x="322" y="2275"/>
                  </a:lnTo>
                  <a:cubicBezTo>
                    <a:pt x="322" y="2191"/>
                    <a:pt x="251" y="2120"/>
                    <a:pt x="155" y="2120"/>
                  </a:cubicBezTo>
                  <a:cubicBezTo>
                    <a:pt x="72" y="2120"/>
                    <a:pt x="1" y="2191"/>
                    <a:pt x="1" y="2275"/>
                  </a:cubicBezTo>
                  <a:lnTo>
                    <a:pt x="1" y="2894"/>
                  </a:lnTo>
                  <a:cubicBezTo>
                    <a:pt x="1" y="3203"/>
                    <a:pt x="251" y="3465"/>
                    <a:pt x="572" y="3465"/>
                  </a:cubicBezTo>
                  <a:cubicBezTo>
                    <a:pt x="894" y="3465"/>
                    <a:pt x="1156" y="3215"/>
                    <a:pt x="1156" y="2894"/>
                  </a:cubicBezTo>
                  <a:lnTo>
                    <a:pt x="1156" y="393"/>
                  </a:lnTo>
                  <a:cubicBezTo>
                    <a:pt x="1156" y="358"/>
                    <a:pt x="1191" y="334"/>
                    <a:pt x="1215" y="334"/>
                  </a:cubicBezTo>
                  <a:cubicBezTo>
                    <a:pt x="1251" y="334"/>
                    <a:pt x="1275" y="358"/>
                    <a:pt x="1275" y="393"/>
                  </a:cubicBezTo>
                  <a:lnTo>
                    <a:pt x="1275" y="7192"/>
                  </a:lnTo>
                  <a:cubicBezTo>
                    <a:pt x="1275" y="7501"/>
                    <a:pt x="1525" y="7775"/>
                    <a:pt x="1858" y="7775"/>
                  </a:cubicBezTo>
                  <a:cubicBezTo>
                    <a:pt x="2168" y="7775"/>
                    <a:pt x="2441" y="7513"/>
                    <a:pt x="2441" y="7192"/>
                  </a:cubicBezTo>
                  <a:lnTo>
                    <a:pt x="2441" y="4251"/>
                  </a:lnTo>
                  <a:cubicBezTo>
                    <a:pt x="2441" y="4168"/>
                    <a:pt x="2501" y="4132"/>
                    <a:pt x="2560" y="4132"/>
                  </a:cubicBezTo>
                  <a:cubicBezTo>
                    <a:pt x="2632" y="4132"/>
                    <a:pt x="2680" y="4191"/>
                    <a:pt x="2680" y="4251"/>
                  </a:cubicBezTo>
                  <a:lnTo>
                    <a:pt x="2644" y="5442"/>
                  </a:lnTo>
                  <a:cubicBezTo>
                    <a:pt x="2644" y="5525"/>
                    <a:pt x="2715" y="5596"/>
                    <a:pt x="2810" y="5596"/>
                  </a:cubicBezTo>
                  <a:cubicBezTo>
                    <a:pt x="2894" y="5596"/>
                    <a:pt x="2977" y="5525"/>
                    <a:pt x="2977" y="5442"/>
                  </a:cubicBezTo>
                  <a:lnTo>
                    <a:pt x="2977" y="4251"/>
                  </a:lnTo>
                  <a:cubicBezTo>
                    <a:pt x="2977" y="3989"/>
                    <a:pt x="2763" y="3787"/>
                    <a:pt x="2513" y="3787"/>
                  </a:cubicBezTo>
                  <a:cubicBezTo>
                    <a:pt x="2263" y="3787"/>
                    <a:pt x="2048" y="3989"/>
                    <a:pt x="2048" y="4251"/>
                  </a:cubicBezTo>
                  <a:lnTo>
                    <a:pt x="2048" y="7192"/>
                  </a:lnTo>
                  <a:cubicBezTo>
                    <a:pt x="2048" y="7323"/>
                    <a:pt x="1941" y="7430"/>
                    <a:pt x="1810" y="7430"/>
                  </a:cubicBezTo>
                  <a:cubicBezTo>
                    <a:pt x="1679" y="7430"/>
                    <a:pt x="1572" y="7323"/>
                    <a:pt x="1572" y="7192"/>
                  </a:cubicBezTo>
                  <a:lnTo>
                    <a:pt x="1572" y="393"/>
                  </a:lnTo>
                  <a:cubicBezTo>
                    <a:pt x="1572" y="179"/>
                    <a:pt x="1394" y="0"/>
                    <a:pt x="11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27"/>
            <p:cNvSpPr/>
            <p:nvPr/>
          </p:nvSpPr>
          <p:spPr>
            <a:xfrm>
              <a:off x="6410063" y="4212638"/>
              <a:ext cx="159950" cy="150519"/>
            </a:xfrm>
            <a:custGeom>
              <a:avLst/>
              <a:gdLst/>
              <a:ahLst/>
              <a:cxnLst/>
              <a:rect l="l" t="t" r="r" b="b"/>
              <a:pathLst>
                <a:path w="5037" h="4740" extrusionOk="0">
                  <a:moveTo>
                    <a:pt x="1429" y="0"/>
                  </a:moveTo>
                  <a:cubicBezTo>
                    <a:pt x="632" y="0"/>
                    <a:pt x="1" y="643"/>
                    <a:pt x="1" y="1429"/>
                  </a:cubicBezTo>
                  <a:lnTo>
                    <a:pt x="1" y="2858"/>
                  </a:lnTo>
                  <a:cubicBezTo>
                    <a:pt x="1" y="2953"/>
                    <a:pt x="72" y="3025"/>
                    <a:pt x="155" y="3025"/>
                  </a:cubicBezTo>
                  <a:cubicBezTo>
                    <a:pt x="251" y="3025"/>
                    <a:pt x="322" y="2953"/>
                    <a:pt x="322" y="2858"/>
                  </a:cubicBezTo>
                  <a:lnTo>
                    <a:pt x="322" y="1429"/>
                  </a:lnTo>
                  <a:cubicBezTo>
                    <a:pt x="322" y="822"/>
                    <a:pt x="810" y="334"/>
                    <a:pt x="1429" y="334"/>
                  </a:cubicBezTo>
                  <a:lnTo>
                    <a:pt x="3608" y="334"/>
                  </a:lnTo>
                  <a:cubicBezTo>
                    <a:pt x="4227" y="334"/>
                    <a:pt x="4715" y="822"/>
                    <a:pt x="4715" y="1429"/>
                  </a:cubicBezTo>
                  <a:lnTo>
                    <a:pt x="4715" y="4144"/>
                  </a:lnTo>
                  <a:cubicBezTo>
                    <a:pt x="4715" y="4275"/>
                    <a:pt x="4608" y="4382"/>
                    <a:pt x="4489" y="4394"/>
                  </a:cubicBezTo>
                  <a:cubicBezTo>
                    <a:pt x="4358" y="4394"/>
                    <a:pt x="4239" y="4287"/>
                    <a:pt x="4239" y="4156"/>
                  </a:cubicBezTo>
                  <a:lnTo>
                    <a:pt x="4239" y="1655"/>
                  </a:lnTo>
                  <a:cubicBezTo>
                    <a:pt x="4239" y="1441"/>
                    <a:pt x="4061" y="1262"/>
                    <a:pt x="3846" y="1262"/>
                  </a:cubicBezTo>
                  <a:cubicBezTo>
                    <a:pt x="3644" y="1262"/>
                    <a:pt x="3465" y="1441"/>
                    <a:pt x="3465" y="1655"/>
                  </a:cubicBezTo>
                  <a:lnTo>
                    <a:pt x="3465" y="2239"/>
                  </a:lnTo>
                  <a:cubicBezTo>
                    <a:pt x="3465" y="2322"/>
                    <a:pt x="3537" y="2394"/>
                    <a:pt x="3632" y="2394"/>
                  </a:cubicBezTo>
                  <a:cubicBezTo>
                    <a:pt x="3715" y="2394"/>
                    <a:pt x="3787" y="2322"/>
                    <a:pt x="3787" y="2239"/>
                  </a:cubicBezTo>
                  <a:lnTo>
                    <a:pt x="3787" y="1655"/>
                  </a:lnTo>
                  <a:cubicBezTo>
                    <a:pt x="3787" y="1620"/>
                    <a:pt x="3814" y="1602"/>
                    <a:pt x="3840" y="1602"/>
                  </a:cubicBezTo>
                  <a:cubicBezTo>
                    <a:pt x="3867" y="1602"/>
                    <a:pt x="3894" y="1620"/>
                    <a:pt x="3894" y="1655"/>
                  </a:cubicBezTo>
                  <a:lnTo>
                    <a:pt x="3894" y="4156"/>
                  </a:lnTo>
                  <a:cubicBezTo>
                    <a:pt x="3894" y="4382"/>
                    <a:pt x="4049" y="4596"/>
                    <a:pt x="4251" y="4691"/>
                  </a:cubicBezTo>
                  <a:cubicBezTo>
                    <a:pt x="4323" y="4715"/>
                    <a:pt x="4406" y="4739"/>
                    <a:pt x="4489" y="4739"/>
                  </a:cubicBezTo>
                  <a:cubicBezTo>
                    <a:pt x="4799" y="4715"/>
                    <a:pt x="5037" y="4465"/>
                    <a:pt x="5037" y="4156"/>
                  </a:cubicBezTo>
                  <a:lnTo>
                    <a:pt x="5037" y="1429"/>
                  </a:lnTo>
                  <a:cubicBezTo>
                    <a:pt x="5037" y="643"/>
                    <a:pt x="4406" y="0"/>
                    <a:pt x="36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6" name="Google Shape;266;p27"/>
          <p:cNvGrpSpPr/>
          <p:nvPr/>
        </p:nvGrpSpPr>
        <p:grpSpPr>
          <a:xfrm>
            <a:off x="3194183" y="3805628"/>
            <a:ext cx="130215" cy="296789"/>
            <a:chOff x="6410063" y="4135124"/>
            <a:chExt cx="159950" cy="364516"/>
          </a:xfrm>
        </p:grpSpPr>
        <p:sp>
          <p:nvSpPr>
            <p:cNvPr id="267" name="Google Shape;267;p27"/>
            <p:cNvSpPr/>
            <p:nvPr/>
          </p:nvSpPr>
          <p:spPr>
            <a:xfrm>
              <a:off x="6493991" y="4299202"/>
              <a:ext cx="36328" cy="200438"/>
            </a:xfrm>
            <a:custGeom>
              <a:avLst/>
              <a:gdLst/>
              <a:ahLst/>
              <a:cxnLst/>
              <a:rect l="l" t="t" r="r" b="b"/>
              <a:pathLst>
                <a:path w="1144" h="6312" extrusionOk="0">
                  <a:moveTo>
                    <a:pt x="965" y="1"/>
                  </a:moveTo>
                  <a:cubicBezTo>
                    <a:pt x="882" y="1"/>
                    <a:pt x="810" y="72"/>
                    <a:pt x="810" y="168"/>
                  </a:cubicBezTo>
                  <a:lnTo>
                    <a:pt x="810" y="5716"/>
                  </a:lnTo>
                  <a:cubicBezTo>
                    <a:pt x="810" y="5847"/>
                    <a:pt x="703" y="5954"/>
                    <a:pt x="584" y="5966"/>
                  </a:cubicBezTo>
                  <a:cubicBezTo>
                    <a:pt x="453" y="5966"/>
                    <a:pt x="334" y="5859"/>
                    <a:pt x="334" y="5728"/>
                  </a:cubicBezTo>
                  <a:lnTo>
                    <a:pt x="334" y="4656"/>
                  </a:lnTo>
                  <a:cubicBezTo>
                    <a:pt x="334" y="4573"/>
                    <a:pt x="251" y="4490"/>
                    <a:pt x="167" y="4490"/>
                  </a:cubicBezTo>
                  <a:cubicBezTo>
                    <a:pt x="72" y="4490"/>
                    <a:pt x="1" y="4573"/>
                    <a:pt x="1" y="4656"/>
                  </a:cubicBezTo>
                  <a:lnTo>
                    <a:pt x="1" y="5728"/>
                  </a:lnTo>
                  <a:cubicBezTo>
                    <a:pt x="1" y="5966"/>
                    <a:pt x="167" y="6192"/>
                    <a:pt x="394" y="6276"/>
                  </a:cubicBezTo>
                  <a:cubicBezTo>
                    <a:pt x="453" y="6299"/>
                    <a:pt x="525" y="6311"/>
                    <a:pt x="596" y="6311"/>
                  </a:cubicBezTo>
                  <a:cubicBezTo>
                    <a:pt x="906" y="6299"/>
                    <a:pt x="1144" y="6037"/>
                    <a:pt x="1144" y="5728"/>
                  </a:cubicBezTo>
                  <a:lnTo>
                    <a:pt x="1144" y="180"/>
                  </a:lnTo>
                  <a:cubicBezTo>
                    <a:pt x="1144" y="72"/>
                    <a:pt x="1072" y="1"/>
                    <a:pt x="9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27"/>
            <p:cNvSpPr/>
            <p:nvPr/>
          </p:nvSpPr>
          <p:spPr>
            <a:xfrm>
              <a:off x="6454297" y="4135124"/>
              <a:ext cx="71099" cy="71131"/>
            </a:xfrm>
            <a:custGeom>
              <a:avLst/>
              <a:gdLst/>
              <a:ahLst/>
              <a:cxnLst/>
              <a:rect l="l" t="t" r="r" b="b"/>
              <a:pathLst>
                <a:path w="2239" h="2240" extrusionOk="0">
                  <a:moveTo>
                    <a:pt x="1120" y="346"/>
                  </a:moveTo>
                  <a:cubicBezTo>
                    <a:pt x="1548" y="346"/>
                    <a:pt x="1894" y="679"/>
                    <a:pt x="1894" y="1120"/>
                  </a:cubicBezTo>
                  <a:cubicBezTo>
                    <a:pt x="1894" y="1548"/>
                    <a:pt x="1548" y="1894"/>
                    <a:pt x="1120" y="1894"/>
                  </a:cubicBezTo>
                  <a:cubicBezTo>
                    <a:pt x="691" y="1894"/>
                    <a:pt x="346" y="1548"/>
                    <a:pt x="346" y="1120"/>
                  </a:cubicBezTo>
                  <a:cubicBezTo>
                    <a:pt x="346" y="679"/>
                    <a:pt x="691" y="346"/>
                    <a:pt x="1120" y="346"/>
                  </a:cubicBezTo>
                  <a:close/>
                  <a:moveTo>
                    <a:pt x="1120" y="1"/>
                  </a:moveTo>
                  <a:cubicBezTo>
                    <a:pt x="513" y="1"/>
                    <a:pt x="1" y="513"/>
                    <a:pt x="1" y="1120"/>
                  </a:cubicBezTo>
                  <a:cubicBezTo>
                    <a:pt x="1" y="1727"/>
                    <a:pt x="513" y="2239"/>
                    <a:pt x="1120" y="2239"/>
                  </a:cubicBezTo>
                  <a:cubicBezTo>
                    <a:pt x="1727" y="2239"/>
                    <a:pt x="2239" y="1727"/>
                    <a:pt x="2239" y="1120"/>
                  </a:cubicBezTo>
                  <a:cubicBezTo>
                    <a:pt x="2239" y="513"/>
                    <a:pt x="1727" y="1"/>
                    <a:pt x="1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27"/>
            <p:cNvSpPr/>
            <p:nvPr/>
          </p:nvSpPr>
          <p:spPr>
            <a:xfrm>
              <a:off x="6410063" y="4252712"/>
              <a:ext cx="94566" cy="246927"/>
            </a:xfrm>
            <a:custGeom>
              <a:avLst/>
              <a:gdLst/>
              <a:ahLst/>
              <a:cxnLst/>
              <a:rect l="l" t="t" r="r" b="b"/>
              <a:pathLst>
                <a:path w="2978" h="7776" extrusionOk="0">
                  <a:moveTo>
                    <a:pt x="1191" y="0"/>
                  </a:moveTo>
                  <a:cubicBezTo>
                    <a:pt x="977" y="0"/>
                    <a:pt x="798" y="179"/>
                    <a:pt x="798" y="393"/>
                  </a:cubicBezTo>
                  <a:lnTo>
                    <a:pt x="798" y="2894"/>
                  </a:lnTo>
                  <a:cubicBezTo>
                    <a:pt x="798" y="3025"/>
                    <a:pt x="691" y="3132"/>
                    <a:pt x="560" y="3132"/>
                  </a:cubicBezTo>
                  <a:cubicBezTo>
                    <a:pt x="429" y="3132"/>
                    <a:pt x="322" y="3025"/>
                    <a:pt x="322" y="2894"/>
                  </a:cubicBezTo>
                  <a:lnTo>
                    <a:pt x="322" y="2275"/>
                  </a:lnTo>
                  <a:cubicBezTo>
                    <a:pt x="322" y="2191"/>
                    <a:pt x="251" y="2120"/>
                    <a:pt x="155" y="2120"/>
                  </a:cubicBezTo>
                  <a:cubicBezTo>
                    <a:pt x="72" y="2120"/>
                    <a:pt x="1" y="2191"/>
                    <a:pt x="1" y="2275"/>
                  </a:cubicBezTo>
                  <a:lnTo>
                    <a:pt x="1" y="2894"/>
                  </a:lnTo>
                  <a:cubicBezTo>
                    <a:pt x="1" y="3203"/>
                    <a:pt x="251" y="3465"/>
                    <a:pt x="572" y="3465"/>
                  </a:cubicBezTo>
                  <a:cubicBezTo>
                    <a:pt x="894" y="3465"/>
                    <a:pt x="1156" y="3215"/>
                    <a:pt x="1156" y="2894"/>
                  </a:cubicBezTo>
                  <a:lnTo>
                    <a:pt x="1156" y="393"/>
                  </a:lnTo>
                  <a:cubicBezTo>
                    <a:pt x="1156" y="358"/>
                    <a:pt x="1191" y="334"/>
                    <a:pt x="1215" y="334"/>
                  </a:cubicBezTo>
                  <a:cubicBezTo>
                    <a:pt x="1251" y="334"/>
                    <a:pt x="1275" y="358"/>
                    <a:pt x="1275" y="393"/>
                  </a:cubicBezTo>
                  <a:lnTo>
                    <a:pt x="1275" y="7192"/>
                  </a:lnTo>
                  <a:cubicBezTo>
                    <a:pt x="1275" y="7501"/>
                    <a:pt x="1525" y="7775"/>
                    <a:pt x="1858" y="7775"/>
                  </a:cubicBezTo>
                  <a:cubicBezTo>
                    <a:pt x="2168" y="7775"/>
                    <a:pt x="2441" y="7513"/>
                    <a:pt x="2441" y="7192"/>
                  </a:cubicBezTo>
                  <a:lnTo>
                    <a:pt x="2441" y="4251"/>
                  </a:lnTo>
                  <a:cubicBezTo>
                    <a:pt x="2441" y="4168"/>
                    <a:pt x="2501" y="4132"/>
                    <a:pt x="2560" y="4132"/>
                  </a:cubicBezTo>
                  <a:cubicBezTo>
                    <a:pt x="2632" y="4132"/>
                    <a:pt x="2680" y="4191"/>
                    <a:pt x="2680" y="4251"/>
                  </a:cubicBezTo>
                  <a:lnTo>
                    <a:pt x="2644" y="5442"/>
                  </a:lnTo>
                  <a:cubicBezTo>
                    <a:pt x="2644" y="5525"/>
                    <a:pt x="2715" y="5596"/>
                    <a:pt x="2810" y="5596"/>
                  </a:cubicBezTo>
                  <a:cubicBezTo>
                    <a:pt x="2894" y="5596"/>
                    <a:pt x="2977" y="5525"/>
                    <a:pt x="2977" y="5442"/>
                  </a:cubicBezTo>
                  <a:lnTo>
                    <a:pt x="2977" y="4251"/>
                  </a:lnTo>
                  <a:cubicBezTo>
                    <a:pt x="2977" y="3989"/>
                    <a:pt x="2763" y="3787"/>
                    <a:pt x="2513" y="3787"/>
                  </a:cubicBezTo>
                  <a:cubicBezTo>
                    <a:pt x="2263" y="3787"/>
                    <a:pt x="2048" y="3989"/>
                    <a:pt x="2048" y="4251"/>
                  </a:cubicBezTo>
                  <a:lnTo>
                    <a:pt x="2048" y="7192"/>
                  </a:lnTo>
                  <a:cubicBezTo>
                    <a:pt x="2048" y="7323"/>
                    <a:pt x="1941" y="7430"/>
                    <a:pt x="1810" y="7430"/>
                  </a:cubicBezTo>
                  <a:cubicBezTo>
                    <a:pt x="1679" y="7430"/>
                    <a:pt x="1572" y="7323"/>
                    <a:pt x="1572" y="7192"/>
                  </a:cubicBezTo>
                  <a:lnTo>
                    <a:pt x="1572" y="393"/>
                  </a:lnTo>
                  <a:cubicBezTo>
                    <a:pt x="1572" y="179"/>
                    <a:pt x="1394" y="0"/>
                    <a:pt x="11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27"/>
            <p:cNvSpPr/>
            <p:nvPr/>
          </p:nvSpPr>
          <p:spPr>
            <a:xfrm>
              <a:off x="6410063" y="4212638"/>
              <a:ext cx="159950" cy="150519"/>
            </a:xfrm>
            <a:custGeom>
              <a:avLst/>
              <a:gdLst/>
              <a:ahLst/>
              <a:cxnLst/>
              <a:rect l="l" t="t" r="r" b="b"/>
              <a:pathLst>
                <a:path w="5037" h="4740" extrusionOk="0">
                  <a:moveTo>
                    <a:pt x="1429" y="0"/>
                  </a:moveTo>
                  <a:cubicBezTo>
                    <a:pt x="632" y="0"/>
                    <a:pt x="1" y="643"/>
                    <a:pt x="1" y="1429"/>
                  </a:cubicBezTo>
                  <a:lnTo>
                    <a:pt x="1" y="2858"/>
                  </a:lnTo>
                  <a:cubicBezTo>
                    <a:pt x="1" y="2953"/>
                    <a:pt x="72" y="3025"/>
                    <a:pt x="155" y="3025"/>
                  </a:cubicBezTo>
                  <a:cubicBezTo>
                    <a:pt x="251" y="3025"/>
                    <a:pt x="322" y="2953"/>
                    <a:pt x="322" y="2858"/>
                  </a:cubicBezTo>
                  <a:lnTo>
                    <a:pt x="322" y="1429"/>
                  </a:lnTo>
                  <a:cubicBezTo>
                    <a:pt x="322" y="822"/>
                    <a:pt x="810" y="334"/>
                    <a:pt x="1429" y="334"/>
                  </a:cubicBezTo>
                  <a:lnTo>
                    <a:pt x="3608" y="334"/>
                  </a:lnTo>
                  <a:cubicBezTo>
                    <a:pt x="4227" y="334"/>
                    <a:pt x="4715" y="822"/>
                    <a:pt x="4715" y="1429"/>
                  </a:cubicBezTo>
                  <a:lnTo>
                    <a:pt x="4715" y="4144"/>
                  </a:lnTo>
                  <a:cubicBezTo>
                    <a:pt x="4715" y="4275"/>
                    <a:pt x="4608" y="4382"/>
                    <a:pt x="4489" y="4394"/>
                  </a:cubicBezTo>
                  <a:cubicBezTo>
                    <a:pt x="4358" y="4394"/>
                    <a:pt x="4239" y="4287"/>
                    <a:pt x="4239" y="4156"/>
                  </a:cubicBezTo>
                  <a:lnTo>
                    <a:pt x="4239" y="1655"/>
                  </a:lnTo>
                  <a:cubicBezTo>
                    <a:pt x="4239" y="1441"/>
                    <a:pt x="4061" y="1262"/>
                    <a:pt x="3846" y="1262"/>
                  </a:cubicBezTo>
                  <a:cubicBezTo>
                    <a:pt x="3644" y="1262"/>
                    <a:pt x="3465" y="1441"/>
                    <a:pt x="3465" y="1655"/>
                  </a:cubicBezTo>
                  <a:lnTo>
                    <a:pt x="3465" y="2239"/>
                  </a:lnTo>
                  <a:cubicBezTo>
                    <a:pt x="3465" y="2322"/>
                    <a:pt x="3537" y="2394"/>
                    <a:pt x="3632" y="2394"/>
                  </a:cubicBezTo>
                  <a:cubicBezTo>
                    <a:pt x="3715" y="2394"/>
                    <a:pt x="3787" y="2322"/>
                    <a:pt x="3787" y="2239"/>
                  </a:cubicBezTo>
                  <a:lnTo>
                    <a:pt x="3787" y="1655"/>
                  </a:lnTo>
                  <a:cubicBezTo>
                    <a:pt x="3787" y="1620"/>
                    <a:pt x="3814" y="1602"/>
                    <a:pt x="3840" y="1602"/>
                  </a:cubicBezTo>
                  <a:cubicBezTo>
                    <a:pt x="3867" y="1602"/>
                    <a:pt x="3894" y="1620"/>
                    <a:pt x="3894" y="1655"/>
                  </a:cubicBezTo>
                  <a:lnTo>
                    <a:pt x="3894" y="4156"/>
                  </a:lnTo>
                  <a:cubicBezTo>
                    <a:pt x="3894" y="4382"/>
                    <a:pt x="4049" y="4596"/>
                    <a:pt x="4251" y="4691"/>
                  </a:cubicBezTo>
                  <a:cubicBezTo>
                    <a:pt x="4323" y="4715"/>
                    <a:pt x="4406" y="4739"/>
                    <a:pt x="4489" y="4739"/>
                  </a:cubicBezTo>
                  <a:cubicBezTo>
                    <a:pt x="4799" y="4715"/>
                    <a:pt x="5037" y="4465"/>
                    <a:pt x="5037" y="4156"/>
                  </a:cubicBezTo>
                  <a:lnTo>
                    <a:pt x="5037" y="1429"/>
                  </a:lnTo>
                  <a:cubicBezTo>
                    <a:pt x="5037" y="643"/>
                    <a:pt x="4406" y="0"/>
                    <a:pt x="36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71" name="Google Shape;271;p27"/>
          <p:cNvCxnSpPr>
            <a:cxnSpLocks/>
            <a:stCxn id="272" idx="1"/>
          </p:cNvCxnSpPr>
          <p:nvPr/>
        </p:nvCxnSpPr>
        <p:spPr>
          <a:xfrm rot="10800000" flipH="1">
            <a:off x="1050255" y="3018765"/>
            <a:ext cx="12000" cy="932700"/>
          </a:xfrm>
          <a:prstGeom prst="bentConnector4">
            <a:avLst>
              <a:gd name="adj1" fmla="val -1984375"/>
              <a:gd name="adj2" fmla="val 99965"/>
            </a:avLst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272" name="Google Shape;272;p27"/>
          <p:cNvSpPr/>
          <p:nvPr/>
        </p:nvSpPr>
        <p:spPr>
          <a:xfrm>
            <a:off x="1050255" y="3736065"/>
            <a:ext cx="1406400" cy="430800"/>
          </a:xfrm>
          <a:prstGeom prst="roundRect">
            <a:avLst>
              <a:gd name="adj" fmla="val 18820"/>
            </a:avLst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lbert Sans"/>
              <a:ea typeface="Albert Sans"/>
              <a:cs typeface="Albert Sans"/>
              <a:sym typeface="Albert Sans"/>
            </a:endParaRPr>
          </a:p>
        </p:txBody>
      </p:sp>
      <p:cxnSp>
        <p:nvCxnSpPr>
          <p:cNvPr id="273" name="Google Shape;273;p27"/>
          <p:cNvCxnSpPr>
            <a:cxnSpLocks/>
          </p:cNvCxnSpPr>
          <p:nvPr/>
        </p:nvCxnSpPr>
        <p:spPr>
          <a:xfrm>
            <a:off x="1424625" y="4105265"/>
            <a:ext cx="520200" cy="418500"/>
          </a:xfrm>
          <a:prstGeom prst="bentConnector3">
            <a:avLst>
              <a:gd name="adj1" fmla="val 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2" name="Google Shape;188;p27">
            <a:extLst>
              <a:ext uri="{FF2B5EF4-FFF2-40B4-BE49-F238E27FC236}">
                <a16:creationId xmlns:a16="http://schemas.microsoft.com/office/drawing/2014/main" id="{4951D681-0575-E2C6-1DB6-C817DE9C532D}"/>
              </a:ext>
            </a:extLst>
          </p:cNvPr>
          <p:cNvSpPr txBox="1">
            <a:spLocks/>
          </p:cNvSpPr>
          <p:nvPr/>
        </p:nvSpPr>
        <p:spPr>
          <a:xfrm>
            <a:off x="3421914" y="2215566"/>
            <a:ext cx="2302122" cy="9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pPr marL="0" indent="0" algn="ctr"/>
            <a:r>
              <a:rPr lang="en-US" sz="1400" b="1" dirty="0"/>
              <a:t>Client Survey Data</a:t>
            </a:r>
          </a:p>
        </p:txBody>
      </p:sp>
      <p:cxnSp>
        <p:nvCxnSpPr>
          <p:cNvPr id="9" name="Google Shape;217;p27">
            <a:extLst>
              <a:ext uri="{FF2B5EF4-FFF2-40B4-BE49-F238E27FC236}">
                <a16:creationId xmlns:a16="http://schemas.microsoft.com/office/drawing/2014/main" id="{935FDAB9-812E-672A-F90B-41034BEBEFA1}"/>
              </a:ext>
            </a:extLst>
          </p:cNvPr>
          <p:cNvCxnSpPr>
            <a:cxnSpLocks/>
          </p:cNvCxnSpPr>
          <p:nvPr/>
        </p:nvCxnSpPr>
        <p:spPr>
          <a:xfrm>
            <a:off x="3799778" y="3104590"/>
            <a:ext cx="0" cy="181455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8"/>
          <p:cNvSpPr/>
          <p:nvPr/>
        </p:nvSpPr>
        <p:spPr>
          <a:xfrm>
            <a:off x="6203178" y="2348051"/>
            <a:ext cx="2196300" cy="2437500"/>
          </a:xfrm>
          <a:prstGeom prst="roundRect">
            <a:avLst>
              <a:gd name="adj" fmla="val 711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rgbClr val="FAF6E7">
                <a:alpha val="6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279" name="Google Shape;279;p28"/>
          <p:cNvSpPr/>
          <p:nvPr/>
        </p:nvSpPr>
        <p:spPr>
          <a:xfrm>
            <a:off x="6709437" y="1728163"/>
            <a:ext cx="1183800" cy="11838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rgbClr val="FAF6E7">
                <a:alpha val="6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280" name="Google Shape;280;p28"/>
          <p:cNvSpPr/>
          <p:nvPr/>
        </p:nvSpPr>
        <p:spPr>
          <a:xfrm rot="-10798585">
            <a:off x="3483402" y="4421752"/>
            <a:ext cx="2186700" cy="363300"/>
          </a:xfrm>
          <a:prstGeom prst="round2SameRect">
            <a:avLst>
              <a:gd name="adj1" fmla="val 42299"/>
              <a:gd name="adj2" fmla="val 0"/>
            </a:avLst>
          </a:prstGeom>
          <a:solidFill>
            <a:srgbClr val="CC0000"/>
          </a:solidFill>
          <a:ln w="1905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281" name="Google Shape;281;p28"/>
          <p:cNvSpPr/>
          <p:nvPr/>
        </p:nvSpPr>
        <p:spPr>
          <a:xfrm>
            <a:off x="3473700" y="2301200"/>
            <a:ext cx="2196300" cy="2474700"/>
          </a:xfrm>
          <a:prstGeom prst="roundRect">
            <a:avLst>
              <a:gd name="adj" fmla="val 7110"/>
            </a:avLst>
          </a:prstGeom>
          <a:noFill/>
          <a:ln w="1905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rgbClr val="FAF6E7">
                <a:alpha val="6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282" name="Google Shape;282;p28"/>
          <p:cNvSpPr/>
          <p:nvPr/>
        </p:nvSpPr>
        <p:spPr>
          <a:xfrm>
            <a:off x="738650" y="2348051"/>
            <a:ext cx="2196300" cy="2437500"/>
          </a:xfrm>
          <a:prstGeom prst="roundRect">
            <a:avLst>
              <a:gd name="adj" fmla="val 711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rgbClr val="FAF6E7">
                <a:alpha val="6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283" name="Google Shape;283;p28"/>
          <p:cNvSpPr/>
          <p:nvPr/>
        </p:nvSpPr>
        <p:spPr>
          <a:xfrm>
            <a:off x="1244900" y="1728163"/>
            <a:ext cx="1183800" cy="11838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rgbClr val="FAF6E7">
                <a:alpha val="6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lbert Sans"/>
              <a:ea typeface="Albert Sans"/>
              <a:cs typeface="Albert Sans"/>
              <a:sym typeface="Albert Sans"/>
            </a:endParaRPr>
          </a:p>
        </p:txBody>
      </p:sp>
      <p:pic>
        <p:nvPicPr>
          <p:cNvPr id="284" name="Google Shape;284;p28"/>
          <p:cNvPicPr preferRelativeResize="0"/>
          <p:nvPr/>
        </p:nvPicPr>
        <p:blipFill rotWithShape="1">
          <a:blip r:embed="rId3">
            <a:alphaModFix/>
          </a:blip>
          <a:srcRect l="4922" r="4922"/>
          <a:stretch/>
        </p:blipFill>
        <p:spPr>
          <a:xfrm>
            <a:off x="1316300" y="1799413"/>
            <a:ext cx="1041000" cy="1041300"/>
          </a:xfrm>
          <a:prstGeom prst="ellipse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85" name="Google Shape;285;p28"/>
          <p:cNvSpPr/>
          <p:nvPr/>
        </p:nvSpPr>
        <p:spPr>
          <a:xfrm>
            <a:off x="3987925" y="1728163"/>
            <a:ext cx="1183800" cy="11838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rgbClr val="FAF6E7">
                <a:alpha val="6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lbert Sans"/>
              <a:ea typeface="Albert Sans"/>
              <a:cs typeface="Albert Sans"/>
              <a:sym typeface="Albert Sans"/>
            </a:endParaRPr>
          </a:p>
        </p:txBody>
      </p:sp>
      <p:pic>
        <p:nvPicPr>
          <p:cNvPr id="286" name="Google Shape;286;p28"/>
          <p:cNvPicPr preferRelativeResize="0"/>
          <p:nvPr/>
        </p:nvPicPr>
        <p:blipFill rotWithShape="1">
          <a:blip r:embed="rId4">
            <a:alphaModFix/>
          </a:blip>
          <a:srcRect l="9349" r="9349"/>
          <a:stretch/>
        </p:blipFill>
        <p:spPr>
          <a:xfrm>
            <a:off x="4059325" y="1799413"/>
            <a:ext cx="1041000" cy="1041300"/>
          </a:xfrm>
          <a:prstGeom prst="ellipse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cxnSp>
        <p:nvCxnSpPr>
          <p:cNvPr id="287" name="Google Shape;287;p28"/>
          <p:cNvCxnSpPr/>
          <p:nvPr/>
        </p:nvCxnSpPr>
        <p:spPr>
          <a:xfrm>
            <a:off x="548854" y="1545750"/>
            <a:ext cx="8046300" cy="0"/>
          </a:xfrm>
          <a:prstGeom prst="straightConnector1">
            <a:avLst/>
          </a:prstGeom>
          <a:noFill/>
          <a:ln w="19050" cap="flat" cmpd="sng">
            <a:gradFill>
              <a:gsLst>
                <a:gs pos="25000">
                  <a:schemeClr val="accent1">
                    <a:lumMod val="5000"/>
                    <a:lumOff val="95000"/>
                  </a:schemeClr>
                </a:gs>
                <a:gs pos="60000">
                  <a:srgbClr val="CC0000"/>
                </a:gs>
                <a:gs pos="40000">
                  <a:srgbClr val="CC0000"/>
                </a:gs>
                <a:gs pos="75000">
                  <a:schemeClr val="tx1"/>
                </a:gs>
              </a:gsLst>
              <a:lin ang="0" scaled="0"/>
            </a:gradFill>
            <a:prstDash val="solid"/>
            <a:round/>
            <a:headEnd type="none" w="med" len="med"/>
            <a:tailEnd type="triangle" w="med" len="med"/>
          </a:ln>
          <a:effectLst>
            <a:outerShdw blurRad="71438" algn="bl" rotWithShape="0">
              <a:srgbClr val="FAF6E7">
                <a:alpha val="60000"/>
              </a:srgbClr>
            </a:outerShdw>
          </a:effectLst>
        </p:spPr>
      </p:cxnSp>
      <p:sp>
        <p:nvSpPr>
          <p:cNvPr id="288" name="Google Shape;288;p28"/>
          <p:cNvSpPr/>
          <p:nvPr/>
        </p:nvSpPr>
        <p:spPr>
          <a:xfrm>
            <a:off x="1798989" y="1507609"/>
            <a:ext cx="75600" cy="75600"/>
          </a:xfrm>
          <a:prstGeom prst="ellipse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289" name="Google Shape;289;p28"/>
          <p:cNvSpPr/>
          <p:nvPr/>
        </p:nvSpPr>
        <p:spPr>
          <a:xfrm>
            <a:off x="4534044" y="1508754"/>
            <a:ext cx="75600" cy="756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290" name="Google Shape;290;p28"/>
          <p:cNvSpPr/>
          <p:nvPr/>
        </p:nvSpPr>
        <p:spPr>
          <a:xfrm>
            <a:off x="7269099" y="1500733"/>
            <a:ext cx="75600" cy="75600"/>
          </a:xfrm>
          <a:prstGeom prst="ellipse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291" name="Google Shape;291;p28"/>
          <p:cNvSpPr txBox="1"/>
          <p:nvPr/>
        </p:nvSpPr>
        <p:spPr>
          <a:xfrm>
            <a:off x="1384176" y="938684"/>
            <a:ext cx="6690300" cy="2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From Handshake to Hire: Owning the Relationship Gap</a:t>
            </a:r>
            <a:endParaRPr sz="2000" b="1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292" name="Google Shape;292;p28"/>
          <p:cNvSpPr txBox="1"/>
          <p:nvPr/>
        </p:nvSpPr>
        <p:spPr>
          <a:xfrm>
            <a:off x="992750" y="3030913"/>
            <a:ext cx="1688100" cy="3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First Hand Shake</a:t>
            </a:r>
            <a:endParaRPr sz="1500" b="1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293" name="Google Shape;293;p28"/>
          <p:cNvSpPr txBox="1"/>
          <p:nvPr/>
        </p:nvSpPr>
        <p:spPr>
          <a:xfrm>
            <a:off x="3571800" y="3030913"/>
            <a:ext cx="2000100" cy="3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Nurture Relationship</a:t>
            </a:r>
            <a:endParaRPr sz="1500" b="1" i="1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294" name="Google Shape;294;p28"/>
          <p:cNvSpPr txBox="1"/>
          <p:nvPr/>
        </p:nvSpPr>
        <p:spPr>
          <a:xfrm>
            <a:off x="6424287" y="3030925"/>
            <a:ext cx="1754100" cy="3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Referral or Offer</a:t>
            </a:r>
            <a:endParaRPr sz="12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295" name="Google Shape;295;p28"/>
          <p:cNvSpPr txBox="1"/>
          <p:nvPr/>
        </p:nvSpPr>
        <p:spPr>
          <a:xfrm>
            <a:off x="1097450" y="3460665"/>
            <a:ext cx="1200300" cy="3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Primary Tool </a:t>
            </a:r>
            <a:endParaRPr sz="12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296" name="Google Shape;296;p28"/>
          <p:cNvSpPr txBox="1"/>
          <p:nvPr/>
        </p:nvSpPr>
        <p:spPr>
          <a:xfrm>
            <a:off x="3571800" y="3434427"/>
            <a:ext cx="2000100" cy="3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Our App’s Core Value</a:t>
            </a:r>
            <a:endParaRPr sz="1200" u="sng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297" name="Google Shape;297;p28"/>
          <p:cNvSpPr txBox="1"/>
          <p:nvPr/>
        </p:nvSpPr>
        <p:spPr>
          <a:xfrm>
            <a:off x="6441687" y="3460650"/>
            <a:ext cx="1719300" cy="3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Strategic Advantage</a:t>
            </a:r>
            <a:endParaRPr sz="12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298" name="Google Shape;298;p28"/>
          <p:cNvSpPr txBox="1"/>
          <p:nvPr/>
        </p:nvSpPr>
        <p:spPr>
          <a:xfrm>
            <a:off x="836750" y="3815600"/>
            <a:ext cx="2000100" cy="5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State: </a:t>
            </a:r>
            <a:endParaRPr sz="11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Scattered Data</a:t>
            </a:r>
            <a:endParaRPr sz="11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299" name="Google Shape;299;p28"/>
          <p:cNvSpPr txBox="1"/>
          <p:nvPr/>
        </p:nvSpPr>
        <p:spPr>
          <a:xfrm>
            <a:off x="3600300" y="3815600"/>
            <a:ext cx="1943100" cy="5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Transformation: </a:t>
            </a:r>
            <a:br>
              <a:rPr lang="en" sz="11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</a:br>
            <a:r>
              <a:rPr lang="en" sz="11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Organized Summary</a:t>
            </a:r>
            <a:endParaRPr sz="11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300" name="Google Shape;300;p28"/>
          <p:cNvSpPr txBox="1"/>
          <p:nvPr/>
        </p:nvSpPr>
        <p:spPr>
          <a:xfrm>
            <a:off x="6496287" y="3815600"/>
            <a:ext cx="1610100" cy="5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Result: </a:t>
            </a:r>
            <a:br>
              <a:rPr lang="en" sz="11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</a:br>
            <a:r>
              <a:rPr lang="en" sz="11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Data-Driven Actions</a:t>
            </a:r>
            <a:endParaRPr sz="11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301" name="Google Shape;301;p28"/>
          <p:cNvSpPr txBox="1">
            <a:spLocks noGrp="1"/>
          </p:cNvSpPr>
          <p:nvPr>
            <p:ph type="title"/>
          </p:nvPr>
        </p:nvSpPr>
        <p:spPr>
          <a:xfrm>
            <a:off x="296500" y="160125"/>
            <a:ext cx="5932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Unique Positioning</a:t>
            </a:r>
            <a:endParaRPr b="0">
              <a:latin typeface="Syne SemiBold"/>
              <a:ea typeface="Syne SemiBold"/>
              <a:cs typeface="Syne SemiBold"/>
              <a:sym typeface="Syne SemiBold"/>
            </a:endParaRPr>
          </a:p>
        </p:txBody>
      </p:sp>
      <p:sp>
        <p:nvSpPr>
          <p:cNvPr id="302" name="Google Shape;302;p28"/>
          <p:cNvSpPr txBox="1"/>
          <p:nvPr/>
        </p:nvSpPr>
        <p:spPr>
          <a:xfrm>
            <a:off x="3571800" y="4448001"/>
            <a:ext cx="2000100" cy="3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 i="1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The Market Gap</a:t>
            </a:r>
            <a:endParaRPr sz="1500" b="1" i="1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pic>
        <p:nvPicPr>
          <p:cNvPr id="303" name="Google Shape;303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69735" y="3539424"/>
            <a:ext cx="216499" cy="216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28" descr="2,105 Athlete Holding Trophy Stock Vectors and Vector Art | Shutterstock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80837" y="1799563"/>
            <a:ext cx="1041000" cy="1041000"/>
          </a:xfrm>
          <a:prstGeom prst="ellipse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05" name="Google Shape;305;p28"/>
          <p:cNvSpPr/>
          <p:nvPr/>
        </p:nvSpPr>
        <p:spPr>
          <a:xfrm>
            <a:off x="1646900" y="3397025"/>
            <a:ext cx="379800" cy="37500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306" name="Google Shape;306;p28"/>
          <p:cNvSpPr/>
          <p:nvPr/>
        </p:nvSpPr>
        <p:spPr>
          <a:xfrm>
            <a:off x="4381950" y="3397025"/>
            <a:ext cx="379800" cy="37500"/>
          </a:xfrm>
          <a:prstGeom prst="roundRect">
            <a:avLst>
              <a:gd name="adj" fmla="val 50000"/>
            </a:avLst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307" name="Google Shape;307;p28"/>
          <p:cNvSpPr/>
          <p:nvPr/>
        </p:nvSpPr>
        <p:spPr>
          <a:xfrm>
            <a:off x="7111428" y="3397025"/>
            <a:ext cx="379800" cy="37500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lbert Sans"/>
              <a:ea typeface="Albert Sans"/>
              <a:cs typeface="Albert Sans"/>
              <a:sym typeface="Albert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29"/>
          <p:cNvSpPr/>
          <p:nvPr/>
        </p:nvSpPr>
        <p:spPr>
          <a:xfrm>
            <a:off x="2001300" y="4066783"/>
            <a:ext cx="5141400" cy="830400"/>
          </a:xfrm>
          <a:prstGeom prst="roundRect">
            <a:avLst>
              <a:gd name="adj" fmla="val 13879"/>
            </a:avLst>
          </a:prstGeom>
          <a:solidFill>
            <a:schemeClr val="dk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glow rad="63500">
              <a:schemeClr val="accent3">
                <a:satMod val="175000"/>
                <a:alpha val="25000"/>
              </a:schemeClr>
            </a:glo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313" name="Google Shape;313;p29"/>
          <p:cNvSpPr/>
          <p:nvPr/>
        </p:nvSpPr>
        <p:spPr>
          <a:xfrm>
            <a:off x="2001300" y="853133"/>
            <a:ext cx="5141400" cy="830400"/>
          </a:xfrm>
          <a:prstGeom prst="roundRect">
            <a:avLst>
              <a:gd name="adj" fmla="val 13879"/>
            </a:avLst>
          </a:prstGeom>
          <a:solidFill>
            <a:schemeClr val="dk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glow rad="63500">
              <a:schemeClr val="accent3">
                <a:satMod val="175000"/>
                <a:alpha val="25000"/>
              </a:schemeClr>
            </a:glo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lbert Sans"/>
              <a:ea typeface="Albert Sans"/>
              <a:cs typeface="Albert Sans"/>
              <a:sym typeface="Albert Sans"/>
            </a:endParaRPr>
          </a:p>
        </p:txBody>
      </p:sp>
      <p:pic>
        <p:nvPicPr>
          <p:cNvPr id="314" name="Google Shape;31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62335" y="857017"/>
            <a:ext cx="1472100" cy="822900"/>
          </a:xfrm>
          <a:prstGeom prst="roundRect">
            <a:avLst>
              <a:gd name="adj" fmla="val 13279"/>
            </a:avLst>
          </a:prstGeom>
          <a:noFill/>
          <a:ln>
            <a:noFill/>
          </a:ln>
          <a:effectLst>
            <a:outerShdw blurRad="57150" dist="19050" dir="108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15" name="Google Shape;315;p29"/>
          <p:cNvSpPr txBox="1"/>
          <p:nvPr/>
        </p:nvSpPr>
        <p:spPr>
          <a:xfrm>
            <a:off x="2087775" y="904283"/>
            <a:ext cx="3099900" cy="7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Smart Capture &amp; Auto-sort</a:t>
            </a:r>
            <a:endParaRPr sz="1200" b="1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Data Input via Voice, Text, or Scan</a:t>
            </a:r>
            <a:endParaRPr sz="10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AI Information Extraction &amp; Auto-categorization</a:t>
            </a:r>
            <a:endParaRPr sz="10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316" name="Google Shape;316;p29"/>
          <p:cNvSpPr txBox="1"/>
          <p:nvPr/>
        </p:nvSpPr>
        <p:spPr>
          <a:xfrm>
            <a:off x="2087775" y="1796189"/>
            <a:ext cx="4720800" cy="5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NLP Summarization</a:t>
            </a:r>
            <a:endParaRPr sz="1200" b="1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3-4 Key Highlights → Personalized Guidance</a:t>
            </a:r>
            <a:endParaRPr sz="10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317" name="Google Shape;317;p29"/>
          <p:cNvSpPr txBox="1"/>
          <p:nvPr/>
        </p:nvSpPr>
        <p:spPr>
          <a:xfrm>
            <a:off x="2087775" y="2511096"/>
            <a:ext cx="4455300" cy="7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Reminder &amp; Task Management</a:t>
            </a:r>
            <a:endParaRPr sz="1200" b="1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Remind to follow-up </a:t>
            </a:r>
            <a:endParaRPr sz="10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A dashboard to track follow-up pipeline</a:t>
            </a:r>
            <a:endParaRPr sz="12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318" name="Google Shape;318;p29"/>
          <p:cNvSpPr txBox="1"/>
          <p:nvPr/>
        </p:nvSpPr>
        <p:spPr>
          <a:xfrm>
            <a:off x="2087775" y="3403008"/>
            <a:ext cx="4848600" cy="5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AI Follow-up Draft</a:t>
            </a:r>
            <a:endParaRPr sz="1200" b="1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Generate follow-up emails and warm messages that feel personal - not robotic</a:t>
            </a:r>
            <a:endParaRPr sz="12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319" name="Google Shape;319;p29"/>
          <p:cNvSpPr txBox="1"/>
          <p:nvPr/>
        </p:nvSpPr>
        <p:spPr>
          <a:xfrm>
            <a:off x="2087775" y="4117908"/>
            <a:ext cx="4076100" cy="7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Gamification/Streaks</a:t>
            </a:r>
            <a:endParaRPr sz="1200" b="1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Award Badges and Streaks for Consistent Follow-ups </a:t>
            </a:r>
            <a:endParaRPr sz="10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Leveling Up &amp; Unlock Levels</a:t>
            </a:r>
            <a:endParaRPr sz="10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320" name="Google Shape;320;p29"/>
          <p:cNvSpPr txBox="1">
            <a:spLocks noGrp="1"/>
          </p:cNvSpPr>
          <p:nvPr>
            <p:ph type="title"/>
          </p:nvPr>
        </p:nvSpPr>
        <p:spPr>
          <a:xfrm>
            <a:off x="296500" y="160125"/>
            <a:ext cx="5932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Features + Functionality</a:t>
            </a:r>
            <a:endParaRPr/>
          </a:p>
        </p:txBody>
      </p:sp>
      <p:cxnSp>
        <p:nvCxnSpPr>
          <p:cNvPr id="321" name="Google Shape;321;p29"/>
          <p:cNvCxnSpPr/>
          <p:nvPr/>
        </p:nvCxnSpPr>
        <p:spPr>
          <a:xfrm>
            <a:off x="2062450" y="1867077"/>
            <a:ext cx="0" cy="19917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22" name="Google Shape;322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65535" y="4066783"/>
            <a:ext cx="1472100" cy="828600"/>
          </a:xfrm>
          <a:prstGeom prst="roundRect">
            <a:avLst>
              <a:gd name="adj" fmla="val 12696"/>
            </a:avLst>
          </a:prstGeom>
          <a:noFill/>
          <a:ln>
            <a:noFill/>
          </a:ln>
          <a:effectLst>
            <a:outerShdw blurRad="57150" dist="19050" dir="108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Google Shape;327;p30" title="contact-list-wf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2417" y="1359925"/>
            <a:ext cx="1462725" cy="3178122"/>
          </a:xfrm>
          <a:prstGeom prst="rect">
            <a:avLst/>
          </a:prstGeom>
          <a:noFill/>
          <a:ln>
            <a:noFill/>
          </a:ln>
          <a:effectLst>
            <a:outerShdw blurRad="114300" algn="bl" rotWithShape="0">
              <a:srgbClr val="FAF6E7">
                <a:alpha val="60000"/>
              </a:srgbClr>
            </a:outerShdw>
          </a:effectLst>
        </p:spPr>
      </p:pic>
      <p:pic>
        <p:nvPicPr>
          <p:cNvPr id="328" name="Google Shape;328;p30" title="add-connection-wireframe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06692" y="1359936"/>
            <a:ext cx="1533864" cy="3178107"/>
          </a:xfrm>
          <a:prstGeom prst="rect">
            <a:avLst/>
          </a:prstGeom>
          <a:noFill/>
          <a:ln>
            <a:noFill/>
          </a:ln>
          <a:effectLst>
            <a:outerShdw blurRad="114300" algn="bl" rotWithShape="0">
              <a:srgbClr val="FAF6E7">
                <a:alpha val="60000"/>
              </a:srgbClr>
            </a:outerShdw>
          </a:effectLst>
        </p:spPr>
      </p:pic>
      <p:pic>
        <p:nvPicPr>
          <p:cNvPr id="329" name="Google Shape;329;p30" title="home-wireframe.jp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2100" y="1359927"/>
            <a:ext cx="1462731" cy="3178114"/>
          </a:xfrm>
          <a:prstGeom prst="rect">
            <a:avLst/>
          </a:prstGeom>
          <a:noFill/>
          <a:ln>
            <a:noFill/>
          </a:ln>
          <a:effectLst>
            <a:outerShdw blurRad="114300" algn="bl" rotWithShape="0">
              <a:srgbClr val="FAF6E7">
                <a:alpha val="60000"/>
              </a:srgbClr>
            </a:outerShdw>
          </a:effectLst>
        </p:spPr>
      </p:pic>
      <p:pic>
        <p:nvPicPr>
          <p:cNvPr id="330" name="Google Shape;330;p30" title="Group 42.jp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67003" y="1359936"/>
            <a:ext cx="1462731" cy="3178114"/>
          </a:xfrm>
          <a:prstGeom prst="rect">
            <a:avLst/>
          </a:prstGeom>
          <a:noFill/>
          <a:ln>
            <a:noFill/>
          </a:ln>
          <a:effectLst>
            <a:outerShdw blurRad="114300" algn="bl" rotWithShape="0">
              <a:srgbClr val="FAF6E7">
                <a:alpha val="60000"/>
              </a:srgbClr>
            </a:outerShdw>
          </a:effectLst>
        </p:spPr>
      </p:pic>
      <p:pic>
        <p:nvPicPr>
          <p:cNvPr id="331" name="Google Shape;331;p30" title="Group 43.jp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461594" y="1359936"/>
            <a:ext cx="1462731" cy="3178114"/>
          </a:xfrm>
          <a:prstGeom prst="rect">
            <a:avLst/>
          </a:prstGeom>
          <a:noFill/>
          <a:ln>
            <a:noFill/>
          </a:ln>
          <a:effectLst>
            <a:outerShdw blurRad="114300" algn="bl" rotWithShape="0">
              <a:srgbClr val="FAF6E7">
                <a:alpha val="60000"/>
              </a:srgbClr>
            </a:outerShdw>
          </a:effectLst>
        </p:spPr>
      </p:pic>
      <p:sp>
        <p:nvSpPr>
          <p:cNvPr id="332" name="Google Shape;332;p30"/>
          <p:cNvSpPr txBox="1">
            <a:spLocks noGrp="1"/>
          </p:cNvSpPr>
          <p:nvPr>
            <p:ph type="title"/>
          </p:nvPr>
        </p:nvSpPr>
        <p:spPr>
          <a:xfrm>
            <a:off x="296500" y="160125"/>
            <a:ext cx="5932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Journey and Experience</a:t>
            </a:r>
            <a:endParaRPr/>
          </a:p>
        </p:txBody>
      </p:sp>
      <p:sp>
        <p:nvSpPr>
          <p:cNvPr id="333" name="Google Shape;333;p30"/>
          <p:cNvSpPr/>
          <p:nvPr/>
        </p:nvSpPr>
        <p:spPr>
          <a:xfrm>
            <a:off x="334125" y="4017700"/>
            <a:ext cx="1211700" cy="2592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lbert Sans"/>
              <a:ea typeface="Albert Sans"/>
              <a:cs typeface="Albert Sans"/>
              <a:sym typeface="Albert Sans"/>
            </a:endParaRPr>
          </a:p>
        </p:txBody>
      </p:sp>
      <p:cxnSp>
        <p:nvCxnSpPr>
          <p:cNvPr id="334" name="Google Shape;334;p30"/>
          <p:cNvCxnSpPr>
            <a:stCxn id="333" idx="3"/>
          </p:cNvCxnSpPr>
          <p:nvPr/>
        </p:nvCxnSpPr>
        <p:spPr>
          <a:xfrm rot="10800000" flipH="1">
            <a:off x="1545825" y="3321700"/>
            <a:ext cx="1238400" cy="825600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335" name="Google Shape;335;p30"/>
          <p:cNvSpPr/>
          <p:nvPr/>
        </p:nvSpPr>
        <p:spPr>
          <a:xfrm>
            <a:off x="2443475" y="4328650"/>
            <a:ext cx="261600" cy="2094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lbert Sans"/>
              <a:ea typeface="Albert Sans"/>
              <a:cs typeface="Albert Sans"/>
              <a:sym typeface="Albert Sans"/>
            </a:endParaRPr>
          </a:p>
        </p:txBody>
      </p:sp>
      <p:cxnSp>
        <p:nvCxnSpPr>
          <p:cNvPr id="336" name="Google Shape;336;p30"/>
          <p:cNvCxnSpPr>
            <a:stCxn id="335" idx="3"/>
          </p:cNvCxnSpPr>
          <p:nvPr/>
        </p:nvCxnSpPr>
        <p:spPr>
          <a:xfrm rot="10800000" flipH="1">
            <a:off x="2705075" y="3313450"/>
            <a:ext cx="1878300" cy="1119900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337" name="Google Shape;337;p30"/>
          <p:cNvSpPr/>
          <p:nvPr/>
        </p:nvSpPr>
        <p:spPr>
          <a:xfrm>
            <a:off x="3769045" y="2089573"/>
            <a:ext cx="1655100" cy="955800"/>
          </a:xfrm>
          <a:prstGeom prst="roundRect">
            <a:avLst>
              <a:gd name="adj" fmla="val 7294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lbert Sans"/>
              <a:ea typeface="Albert Sans"/>
              <a:cs typeface="Albert Sans"/>
              <a:sym typeface="Albert Sans"/>
            </a:endParaRPr>
          </a:p>
        </p:txBody>
      </p:sp>
      <p:cxnSp>
        <p:nvCxnSpPr>
          <p:cNvPr id="338" name="Google Shape;338;p30"/>
          <p:cNvCxnSpPr>
            <a:stCxn id="337" idx="3"/>
          </p:cNvCxnSpPr>
          <p:nvPr/>
        </p:nvCxnSpPr>
        <p:spPr>
          <a:xfrm>
            <a:off x="5424145" y="2567473"/>
            <a:ext cx="1007400" cy="550500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339" name="Google Shape;339;p30"/>
          <p:cNvSpPr/>
          <p:nvPr/>
        </p:nvSpPr>
        <p:spPr>
          <a:xfrm>
            <a:off x="5771028" y="3950251"/>
            <a:ext cx="1257900" cy="310200"/>
          </a:xfrm>
          <a:prstGeom prst="roundRect">
            <a:avLst>
              <a:gd name="adj" fmla="val 7294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lbert Sans"/>
              <a:ea typeface="Albert Sans"/>
              <a:cs typeface="Albert Sans"/>
              <a:sym typeface="Albert Sans"/>
            </a:endParaRPr>
          </a:p>
        </p:txBody>
      </p:sp>
      <p:cxnSp>
        <p:nvCxnSpPr>
          <p:cNvPr id="340" name="Google Shape;340;p30"/>
          <p:cNvCxnSpPr>
            <a:stCxn id="339" idx="3"/>
          </p:cNvCxnSpPr>
          <p:nvPr/>
        </p:nvCxnSpPr>
        <p:spPr>
          <a:xfrm rot="10800000" flipH="1">
            <a:off x="7028928" y="3492451"/>
            <a:ext cx="1177200" cy="612900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31"/>
          <p:cNvSpPr/>
          <p:nvPr/>
        </p:nvSpPr>
        <p:spPr>
          <a:xfrm>
            <a:off x="6089275" y="741138"/>
            <a:ext cx="2235000" cy="4410900"/>
          </a:xfrm>
          <a:prstGeom prst="round2SameRect">
            <a:avLst>
              <a:gd name="adj1" fmla="val 6442"/>
              <a:gd name="adj2" fmla="val 0"/>
            </a:avLst>
          </a:prstGeom>
          <a:gradFill>
            <a:gsLst>
              <a:gs pos="0">
                <a:srgbClr val="FFFFFF"/>
              </a:gs>
              <a:gs pos="100000">
                <a:srgbClr val="BEBEBE"/>
              </a:gs>
            </a:gsLst>
            <a:lin ang="5400012" scaled="0"/>
          </a:gradFill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>
            <a:innerShdw blurRad="63500" dist="50800" dir="16200000">
              <a:prstClr val="black">
                <a:alpha val="30000"/>
              </a:prstClr>
            </a:inn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lbert Sans"/>
              <a:ea typeface="Albert Sans"/>
              <a:cs typeface="Albert Sans"/>
              <a:sym typeface="Albert Sans"/>
            </a:endParaRPr>
          </a:p>
        </p:txBody>
      </p:sp>
      <p:pic>
        <p:nvPicPr>
          <p:cNvPr id="346" name="Google Shape;346;p31" title="Group 37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7400" y="1161995"/>
            <a:ext cx="1784842" cy="3877976"/>
          </a:xfrm>
          <a:prstGeom prst="rect">
            <a:avLst/>
          </a:prstGeom>
          <a:noFill/>
          <a:ln>
            <a:noFill/>
          </a:ln>
          <a:effectLst>
            <a:outerShdw blurRad="114300" algn="bl" rotWithShape="0">
              <a:srgbClr val="FAF6E7">
                <a:alpha val="60000"/>
              </a:srgbClr>
            </a:outerShdw>
          </a:effectLst>
        </p:spPr>
      </p:pic>
      <p:pic>
        <p:nvPicPr>
          <p:cNvPr id="347" name="Google Shape;347;p31" title="Group 44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45900" y="1161995"/>
            <a:ext cx="1784842" cy="3877976"/>
          </a:xfrm>
          <a:prstGeom prst="rect">
            <a:avLst/>
          </a:prstGeom>
          <a:noFill/>
          <a:ln>
            <a:noFill/>
          </a:ln>
          <a:effectLst>
            <a:outerShdw blurRad="114300" algn="bl" rotWithShape="0">
              <a:srgbClr val="FAF6E7">
                <a:alpha val="60000"/>
              </a:srgbClr>
            </a:outerShdw>
          </a:effectLst>
        </p:spPr>
      </p:pic>
      <p:pic>
        <p:nvPicPr>
          <p:cNvPr id="348" name="Google Shape;348;p31" title="Group 46.jp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14400" y="1161995"/>
            <a:ext cx="1784842" cy="3877976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10000"/>
              </a:prstClr>
            </a:outerShdw>
          </a:effectLst>
        </p:spPr>
      </p:pic>
      <p:sp>
        <p:nvSpPr>
          <p:cNvPr id="349" name="Google Shape;349;p31"/>
          <p:cNvSpPr/>
          <p:nvPr/>
        </p:nvSpPr>
        <p:spPr>
          <a:xfrm>
            <a:off x="3116013" y="3084613"/>
            <a:ext cx="176100" cy="336300"/>
          </a:xfrm>
          <a:prstGeom prst="chevron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350" name="Google Shape;350;p31"/>
          <p:cNvSpPr/>
          <p:nvPr/>
        </p:nvSpPr>
        <p:spPr>
          <a:xfrm>
            <a:off x="5671963" y="3084613"/>
            <a:ext cx="176100" cy="336300"/>
          </a:xfrm>
          <a:prstGeom prst="chevron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351" name="Google Shape;351;p31"/>
          <p:cNvSpPr txBox="1">
            <a:spLocks noGrp="1"/>
          </p:cNvSpPr>
          <p:nvPr>
            <p:ph type="title"/>
          </p:nvPr>
        </p:nvSpPr>
        <p:spPr>
          <a:xfrm>
            <a:off x="296500" y="160125"/>
            <a:ext cx="5932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AI’s Role in User Experience</a:t>
            </a:r>
            <a:endParaRPr/>
          </a:p>
        </p:txBody>
      </p:sp>
      <p:sp>
        <p:nvSpPr>
          <p:cNvPr id="352" name="Google Shape;352;p31"/>
          <p:cNvSpPr txBox="1"/>
          <p:nvPr/>
        </p:nvSpPr>
        <p:spPr>
          <a:xfrm>
            <a:off x="6386275" y="793945"/>
            <a:ext cx="1641000" cy="3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rPr>
              <a:t>NLP Summarization</a:t>
            </a:r>
            <a:endParaRPr sz="1200" b="1" dirty="0">
              <a:solidFill>
                <a:schemeClr val="lt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" name="Google Shape;357;p32" title="home-mockup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6500" y="732826"/>
            <a:ext cx="1518449" cy="3137999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25000"/>
              </a:prstClr>
            </a:outerShdw>
          </a:effectLst>
        </p:spPr>
      </p:pic>
      <p:pic>
        <p:nvPicPr>
          <p:cNvPr id="358" name="Google Shape;358;p32" title="add-new-mockup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44975" y="1519375"/>
            <a:ext cx="1518449" cy="3137990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25000"/>
              </a:prstClr>
            </a:outerShdw>
          </a:effectLst>
        </p:spPr>
      </p:pic>
      <p:pic>
        <p:nvPicPr>
          <p:cNvPr id="359" name="Google Shape;359;p32" title="contact-list-mockup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93450" y="732825"/>
            <a:ext cx="1518449" cy="3138003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25000"/>
              </a:prstClr>
            </a:outerShdw>
          </a:effectLst>
        </p:spPr>
      </p:pic>
      <p:pic>
        <p:nvPicPr>
          <p:cNvPr id="360" name="Google Shape;360;p32" title="contact-card-mockup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41925" y="1519375"/>
            <a:ext cx="1518449" cy="3137989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25000"/>
              </a:prstClr>
            </a:outerShdw>
          </a:effectLst>
        </p:spPr>
      </p:pic>
      <p:pic>
        <p:nvPicPr>
          <p:cNvPr id="361" name="Google Shape;361;p32" title="follow-up-mockup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290400" y="732825"/>
            <a:ext cx="1518449" cy="3138012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25000"/>
              </a:prstClr>
            </a:outerShdw>
          </a:effectLst>
        </p:spPr>
      </p:pic>
      <p:pic>
        <p:nvPicPr>
          <p:cNvPr id="362" name="Google Shape;362;p32" title="home-mockup.png"/>
          <p:cNvPicPr preferRelativeResize="0"/>
          <p:nvPr/>
        </p:nvPicPr>
        <p:blipFill rotWithShape="1">
          <a:blip r:embed="rId3">
            <a:alphaModFix amt="40000"/>
          </a:blip>
          <a:srcRect b="64706"/>
          <a:stretch/>
        </p:blipFill>
        <p:spPr>
          <a:xfrm>
            <a:off x="296500" y="4036000"/>
            <a:ext cx="1518449" cy="110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32" title="home-mockup.png"/>
          <p:cNvPicPr preferRelativeResize="0"/>
          <p:nvPr/>
        </p:nvPicPr>
        <p:blipFill rotWithShape="1">
          <a:blip r:embed="rId3">
            <a:alphaModFix amt="40000"/>
          </a:blip>
          <a:srcRect t="81910"/>
          <a:stretch/>
        </p:blipFill>
        <p:spPr>
          <a:xfrm>
            <a:off x="296500" y="-1"/>
            <a:ext cx="1518449" cy="5676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32" title="add-new-mockup.png"/>
          <p:cNvPicPr preferRelativeResize="0"/>
          <p:nvPr/>
        </p:nvPicPr>
        <p:blipFill rotWithShape="1">
          <a:blip r:embed="rId4">
            <a:alphaModFix amt="40000"/>
          </a:blip>
          <a:srcRect t="57122"/>
          <a:stretch/>
        </p:blipFill>
        <p:spPr>
          <a:xfrm>
            <a:off x="2044975" y="-4"/>
            <a:ext cx="1518449" cy="134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32" title="add-new-mockup.png"/>
          <p:cNvPicPr preferRelativeResize="0"/>
          <p:nvPr/>
        </p:nvPicPr>
        <p:blipFill rotWithShape="1">
          <a:blip r:embed="rId4">
            <a:alphaModFix amt="40000"/>
          </a:blip>
          <a:srcRect b="90049"/>
          <a:stretch/>
        </p:blipFill>
        <p:spPr>
          <a:xfrm>
            <a:off x="2044975" y="4831250"/>
            <a:ext cx="1518449" cy="312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32" title="contact-list-mockup.png"/>
          <p:cNvPicPr preferRelativeResize="0"/>
          <p:nvPr/>
        </p:nvPicPr>
        <p:blipFill rotWithShape="1">
          <a:blip r:embed="rId5">
            <a:alphaModFix amt="40000"/>
          </a:blip>
          <a:srcRect t="81910"/>
          <a:stretch/>
        </p:blipFill>
        <p:spPr>
          <a:xfrm>
            <a:off x="3793450" y="2"/>
            <a:ext cx="1518449" cy="5676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32" title="follow-up-mockup.png"/>
          <p:cNvPicPr preferRelativeResize="0"/>
          <p:nvPr/>
        </p:nvPicPr>
        <p:blipFill rotWithShape="1">
          <a:blip r:embed="rId7">
            <a:alphaModFix amt="40000"/>
          </a:blip>
          <a:srcRect t="81910"/>
          <a:stretch/>
        </p:blipFill>
        <p:spPr>
          <a:xfrm>
            <a:off x="7290400" y="10"/>
            <a:ext cx="1518449" cy="5676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32" title="contact-list-mockup.png"/>
          <p:cNvPicPr preferRelativeResize="0"/>
          <p:nvPr/>
        </p:nvPicPr>
        <p:blipFill rotWithShape="1">
          <a:blip r:embed="rId5">
            <a:alphaModFix amt="40000"/>
          </a:blip>
          <a:srcRect b="64706"/>
          <a:stretch/>
        </p:blipFill>
        <p:spPr>
          <a:xfrm>
            <a:off x="3793450" y="4036000"/>
            <a:ext cx="1518449" cy="110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32" title="follow-up-mockup.png"/>
          <p:cNvPicPr preferRelativeResize="0"/>
          <p:nvPr/>
        </p:nvPicPr>
        <p:blipFill rotWithShape="1">
          <a:blip r:embed="rId7">
            <a:alphaModFix amt="40000"/>
          </a:blip>
          <a:srcRect b="64706"/>
          <a:stretch/>
        </p:blipFill>
        <p:spPr>
          <a:xfrm>
            <a:off x="7290400" y="4036000"/>
            <a:ext cx="1518449" cy="110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32" title="contact-card-mockup.png"/>
          <p:cNvPicPr preferRelativeResize="0"/>
          <p:nvPr/>
        </p:nvPicPr>
        <p:blipFill rotWithShape="1">
          <a:blip r:embed="rId6">
            <a:alphaModFix amt="40000"/>
          </a:blip>
          <a:srcRect t="57122"/>
          <a:stretch/>
        </p:blipFill>
        <p:spPr>
          <a:xfrm>
            <a:off x="5541925" y="-2"/>
            <a:ext cx="1518449" cy="134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32" title="contact-card-mockup.png"/>
          <p:cNvPicPr preferRelativeResize="0"/>
          <p:nvPr/>
        </p:nvPicPr>
        <p:blipFill rotWithShape="1">
          <a:blip r:embed="rId6">
            <a:alphaModFix amt="40000"/>
          </a:blip>
          <a:srcRect b="90049"/>
          <a:stretch/>
        </p:blipFill>
        <p:spPr>
          <a:xfrm>
            <a:off x="5541925" y="4831250"/>
            <a:ext cx="1518449" cy="31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ech Startup by Slidesgo">
  <a:themeElements>
    <a:clrScheme name="Simple Light">
      <a:dk1>
        <a:srgbClr val="FFFFFF"/>
      </a:dk1>
      <a:lt1>
        <a:srgbClr val="091060"/>
      </a:lt1>
      <a:dk2>
        <a:srgbClr val="7247B8"/>
      </a:dk2>
      <a:lt2>
        <a:srgbClr val="0DEEE7"/>
      </a:lt2>
      <a:accent1>
        <a:srgbClr val="01507C"/>
      </a:accent1>
      <a:accent2>
        <a:srgbClr val="15D2CB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883</Words>
  <Application>Microsoft Macintosh PowerPoint</Application>
  <PresentationFormat>On-screen Show (16:9)</PresentationFormat>
  <Paragraphs>143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3" baseType="lpstr">
      <vt:lpstr>Albert Sans</vt:lpstr>
      <vt:lpstr>Nunito Light</vt:lpstr>
      <vt:lpstr>Albert Sans Light</vt:lpstr>
      <vt:lpstr>Syne SemiBold</vt:lpstr>
      <vt:lpstr>Raleway</vt:lpstr>
      <vt:lpstr>Arial</vt:lpstr>
      <vt:lpstr>Open Sans</vt:lpstr>
      <vt:lpstr>Syne Medium</vt:lpstr>
      <vt:lpstr>Syne</vt:lpstr>
      <vt:lpstr>Tech Startup by Slidesgo</vt:lpstr>
      <vt:lpstr>Synapse</vt:lpstr>
      <vt:lpstr>Meet A4ever</vt:lpstr>
      <vt:lpstr>Business Need Overview</vt:lpstr>
      <vt:lpstr>User Persona + Data Insights</vt:lpstr>
      <vt:lpstr>Unique Positioning</vt:lpstr>
      <vt:lpstr>Key Features + Functionality</vt:lpstr>
      <vt:lpstr>User Journey and Experience</vt:lpstr>
      <vt:lpstr>AI’s Role in User Experience</vt:lpstr>
      <vt:lpstr>PowerPoint Presentation</vt:lpstr>
      <vt:lpstr>🔒 Privacy Concerns</vt:lpstr>
      <vt:lpstr>Phase 4: Expansion (12+ months)</vt:lpstr>
      <vt:lpstr>Successful Implementation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Alexander Tang</cp:lastModifiedBy>
  <cp:revision>2</cp:revision>
  <dcterms:modified xsi:type="dcterms:W3CDTF">2025-09-26T18:16:42Z</dcterms:modified>
</cp:coreProperties>
</file>